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1345" r:id="rId2"/>
    <p:sldId id="1344" r:id="rId3"/>
    <p:sldId id="1384" r:id="rId4"/>
    <p:sldId id="1347" r:id="rId5"/>
    <p:sldId id="1346" r:id="rId6"/>
    <p:sldId id="1269" r:id="rId7"/>
    <p:sldId id="1351" r:id="rId8"/>
    <p:sldId id="1380" r:id="rId9"/>
    <p:sldId id="1381" r:id="rId10"/>
    <p:sldId id="1382" r:id="rId11"/>
    <p:sldId id="1333" r:id="rId12"/>
    <p:sldId id="1392" r:id="rId13"/>
    <p:sldId id="1352" r:id="rId14"/>
    <p:sldId id="1340" r:id="rId15"/>
    <p:sldId id="1339" r:id="rId16"/>
    <p:sldId id="1355" r:id="rId17"/>
    <p:sldId id="1357" r:id="rId18"/>
    <p:sldId id="1356" r:id="rId19"/>
    <p:sldId id="1358" r:id="rId20"/>
    <p:sldId id="1359" r:id="rId21"/>
    <p:sldId id="1379" r:id="rId22"/>
    <p:sldId id="1360" r:id="rId23"/>
    <p:sldId id="1363" r:id="rId24"/>
    <p:sldId id="1364" r:id="rId25"/>
    <p:sldId id="1366" r:id="rId26"/>
    <p:sldId id="1367" r:id="rId27"/>
    <p:sldId id="1353" r:id="rId28"/>
    <p:sldId id="1383" r:id="rId29"/>
    <p:sldId id="1386" r:id="rId30"/>
    <p:sldId id="1368" r:id="rId31"/>
    <p:sldId id="1389" r:id="rId32"/>
    <p:sldId id="1387" r:id="rId33"/>
    <p:sldId id="1369" r:id="rId34"/>
    <p:sldId id="1370" r:id="rId35"/>
    <p:sldId id="1390" r:id="rId36"/>
    <p:sldId id="1403" r:id="rId37"/>
    <p:sldId id="1402" r:id="rId38"/>
    <p:sldId id="1395" r:id="rId39"/>
    <p:sldId id="1400" r:id="rId40"/>
    <p:sldId id="1397" r:id="rId41"/>
    <p:sldId id="1396" r:id="rId42"/>
    <p:sldId id="1398" r:id="rId43"/>
    <p:sldId id="1399" r:id="rId44"/>
    <p:sldId id="1401" r:id="rId45"/>
    <p:sldId id="1372" r:id="rId46"/>
    <p:sldId id="1375" r:id="rId47"/>
    <p:sldId id="1404" r:id="rId48"/>
    <p:sldId id="1373" r:id="rId49"/>
    <p:sldId id="1405" r:id="rId50"/>
    <p:sldId id="1407" r:id="rId51"/>
    <p:sldId id="1408" r:id="rId52"/>
    <p:sldId id="1409" r:id="rId53"/>
    <p:sldId id="726" r:id="rId54"/>
  </p:sldIdLst>
  <p:sldSz cx="9144000" cy="5143500" type="screen16x9"/>
  <p:notesSz cx="6858000" cy="9144000"/>
  <p:custDataLst>
    <p:tags r:id="rId57"/>
  </p:custDataLst>
  <p:defaultTextStyle>
    <a:defPPr>
      <a:defRPr lang="nl-NL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onduit ITC" charset="0"/>
        <a:ea typeface="ＭＳ Ｐゴシック" panose="020B0600070205080204" pitchFamily="34" charset="-128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onduit ITC" charset="0"/>
        <a:ea typeface="ＭＳ Ｐゴシック" panose="020B0600070205080204" pitchFamily="34" charset="-128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onduit ITC" charset="0"/>
        <a:ea typeface="ＭＳ Ｐゴシック" panose="020B0600070205080204" pitchFamily="34" charset="-128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onduit ITC" charset="0"/>
        <a:ea typeface="ＭＳ Ｐゴシック" panose="020B0600070205080204" pitchFamily="34" charset="-128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onduit ITC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onduit ITC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onduit ITC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onduit ITC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onduit ITC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BAB12D-BE1A-92C6-296A-C9573FBF3966}" name="Alex Oudenaarden" initials="AO" userId="S::alex.oudenaarden@northwave.nl::919e19ef-0c78-4b83-92aa-429f98ca58a0" providerId="AD"/>
  <p188:author id="{E6CAFDD1-A70A-E624-4193-613C0DA142FB}" name="Tijme Gommers" initials="TG" userId="S::tijme.gommers@northwave.nl::eb5d7d82-bb4b-436e-9efe-b90bc5e332ea" providerId="AD"/>
  <p188:author id="{4BFC18E1-E159-2B65-350B-A82ECB0EB753}" name="Jan-Jaap Korpershoek" initials="JK" userId="S::janjaap.korpershoek@northwave.nl::17124529-f1fd-47a7-a1ab-ebf37774f4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F4D4E"/>
    <a:srgbClr val="FF9392"/>
    <a:srgbClr val="ABDCDE"/>
    <a:srgbClr val="F4FDFF"/>
    <a:srgbClr val="E7F2F5"/>
    <a:srgbClr val="F4FCFE"/>
    <a:srgbClr val="3D999C"/>
    <a:srgbClr val="3E999C"/>
    <a:srgbClr val="607C7E"/>
    <a:srgbClr val="16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D8275-C36C-3740-ABEE-E6A13260997F}" v="12" dt="2023-12-07T16:16:52.9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29"/>
    <p:restoredTop sz="82800"/>
  </p:normalViewPr>
  <p:slideViewPr>
    <p:cSldViewPr snapToGrid="0" showGuides="1">
      <p:cViewPr varScale="1">
        <p:scale>
          <a:sx n="239" d="100"/>
          <a:sy n="239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E0EEC0-07E6-184B-B264-AC5AB4CC13F0}" type="doc">
      <dgm:prSet loTypeId="urn:microsoft.com/office/officeart/2008/layout/VerticalCurvedLis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9B088F5B-3AA5-9C4C-9BC7-178569B40AD3}">
      <dgm:prSet phldrT="[Text]"/>
      <dgm:spPr/>
      <dgm:t>
        <a:bodyPr anchor="ctr"/>
        <a:lstStyle/>
        <a:p>
          <a:pPr>
            <a:spcAft>
              <a:spcPts val="200"/>
            </a:spcAft>
          </a:pPr>
          <a:r>
            <a:rPr lang="en-GB" sz="1700" dirty="0"/>
            <a:t>Recap</a:t>
          </a:r>
        </a:p>
      </dgm:t>
    </dgm:pt>
    <dgm:pt modelId="{6D9F7E5B-F536-4A41-8573-A62959EF5E1F}" type="parTrans" cxnId="{644ADE8D-EB12-7849-9762-EEAB4C360291}">
      <dgm:prSet/>
      <dgm:spPr/>
      <dgm:t>
        <a:bodyPr/>
        <a:lstStyle/>
        <a:p>
          <a:endParaRPr lang="en-GB"/>
        </a:p>
      </dgm:t>
    </dgm:pt>
    <dgm:pt modelId="{5B8FD18F-6F32-FB4B-A423-1A5B0F48F3D2}" type="sibTrans" cxnId="{644ADE8D-EB12-7849-9762-EEAB4C360291}">
      <dgm:prSet/>
      <dgm:spPr/>
      <dgm:t>
        <a:bodyPr/>
        <a:lstStyle/>
        <a:p>
          <a:endParaRPr lang="en-GB"/>
        </a:p>
      </dgm:t>
    </dgm:pt>
    <dgm:pt modelId="{AAF522EF-C711-CF40-84CD-BB9B7864DBC5}">
      <dgm:prSet phldrT="[Text]"/>
      <dgm:spPr>
        <a:solidFill>
          <a:schemeClr val="accent2"/>
        </a:solidFill>
      </dgm:spPr>
      <dgm:t>
        <a:bodyPr anchor="ctr"/>
        <a:lstStyle/>
        <a:p>
          <a:pPr>
            <a:spcAft>
              <a:spcPts val="200"/>
            </a:spcAft>
          </a:pPr>
          <a:r>
            <a:rPr lang="en-GB" sz="1700" dirty="0"/>
            <a:t>Approach</a:t>
          </a:r>
        </a:p>
      </dgm:t>
    </dgm:pt>
    <dgm:pt modelId="{F0C8F3A1-15EE-8943-8E31-7B4752483F92}" type="parTrans" cxnId="{CDD1BD8C-47CD-8E4A-8D14-F9F2EEBB713E}">
      <dgm:prSet/>
      <dgm:spPr/>
      <dgm:t>
        <a:bodyPr/>
        <a:lstStyle/>
        <a:p>
          <a:endParaRPr lang="en-GB"/>
        </a:p>
      </dgm:t>
    </dgm:pt>
    <dgm:pt modelId="{56C8F517-4684-864D-81AB-57A77DD735BE}" type="sibTrans" cxnId="{CDD1BD8C-47CD-8E4A-8D14-F9F2EEBB713E}">
      <dgm:prSet/>
      <dgm:spPr/>
      <dgm:t>
        <a:bodyPr/>
        <a:lstStyle/>
        <a:p>
          <a:endParaRPr lang="en-GB"/>
        </a:p>
      </dgm:t>
    </dgm:pt>
    <dgm:pt modelId="{E8E8C615-AB42-D846-B013-8B096A1186B8}">
      <dgm:prSet phldrT="[Text]"/>
      <dgm:spPr>
        <a:solidFill>
          <a:schemeClr val="accent2"/>
        </a:solidFill>
      </dgm:spPr>
      <dgm:t>
        <a:bodyPr anchor="ctr"/>
        <a:lstStyle/>
        <a:p>
          <a:pPr>
            <a:spcAft>
              <a:spcPts val="200"/>
            </a:spcAft>
          </a:pPr>
          <a:r>
            <a:rPr lang="en-GB" sz="1700" dirty="0"/>
            <a:t>Exploitation</a:t>
          </a:r>
        </a:p>
      </dgm:t>
    </dgm:pt>
    <dgm:pt modelId="{1B03FEEC-687D-8E47-AADF-C2FE56174D73}" type="parTrans" cxnId="{183442CB-6AC0-2840-8C9A-94AA54D515FD}">
      <dgm:prSet/>
      <dgm:spPr/>
      <dgm:t>
        <a:bodyPr/>
        <a:lstStyle/>
        <a:p>
          <a:endParaRPr lang="en-GB"/>
        </a:p>
      </dgm:t>
    </dgm:pt>
    <dgm:pt modelId="{536E677A-2F6C-BB44-9906-3127F68CAF54}" type="sibTrans" cxnId="{183442CB-6AC0-2840-8C9A-94AA54D515FD}">
      <dgm:prSet/>
      <dgm:spPr/>
      <dgm:t>
        <a:bodyPr/>
        <a:lstStyle/>
        <a:p>
          <a:endParaRPr lang="en-GB"/>
        </a:p>
      </dgm:t>
    </dgm:pt>
    <dgm:pt modelId="{C9DEDF48-B357-FA4F-9422-DBC87F4DBBA8}">
      <dgm:prSet custT="1"/>
      <dgm:spPr/>
      <dgm:t>
        <a:bodyPr anchor="ctr"/>
        <a:lstStyle/>
        <a:p>
          <a:pPr>
            <a:spcAft>
              <a:spcPts val="200"/>
            </a:spcAft>
          </a:pPr>
          <a:r>
            <a:rPr lang="en-GB" sz="1600" b="0" dirty="0"/>
            <a:t>Profit</a:t>
          </a:r>
          <a:endParaRPr lang="en-GB" sz="1100" b="0" dirty="0"/>
        </a:p>
      </dgm:t>
    </dgm:pt>
    <dgm:pt modelId="{44AAE4C1-9D40-B84F-ACF5-05288C11B749}" type="parTrans" cxnId="{50648232-F0A3-B04E-BEA1-E074B915F731}">
      <dgm:prSet/>
      <dgm:spPr/>
      <dgm:t>
        <a:bodyPr/>
        <a:lstStyle/>
        <a:p>
          <a:endParaRPr lang="en-GB"/>
        </a:p>
      </dgm:t>
    </dgm:pt>
    <dgm:pt modelId="{B9216AED-EE34-E445-8CAF-F1FAE36B45F9}" type="sibTrans" cxnId="{50648232-F0A3-B04E-BEA1-E074B915F731}">
      <dgm:prSet/>
      <dgm:spPr/>
      <dgm:t>
        <a:bodyPr/>
        <a:lstStyle/>
        <a:p>
          <a:endParaRPr lang="en-GB"/>
        </a:p>
      </dgm:t>
    </dgm:pt>
    <dgm:pt modelId="{492372D5-883D-8640-8BAA-762A87B36151}">
      <dgm:prSet phldrT="[Text]" custT="1"/>
      <dgm:spPr/>
      <dgm:t>
        <a:bodyPr anchor="ctr"/>
        <a:lstStyle/>
        <a:p>
          <a:pPr>
            <a:spcAft>
              <a:spcPct val="15000"/>
            </a:spcAft>
          </a:pPr>
          <a:r>
            <a:rPr lang="en-GB" sz="1300" dirty="0"/>
            <a:t> Virtual memory and talking to kernel drivers.</a:t>
          </a:r>
        </a:p>
      </dgm:t>
    </dgm:pt>
    <dgm:pt modelId="{04D4ACD4-3F0E-7C42-8991-81F50DD9CE81}" type="parTrans" cxnId="{46B44FDD-2941-FF44-8708-9818DC6B32DF}">
      <dgm:prSet/>
      <dgm:spPr/>
      <dgm:t>
        <a:bodyPr/>
        <a:lstStyle/>
        <a:p>
          <a:endParaRPr lang="en-GB"/>
        </a:p>
      </dgm:t>
    </dgm:pt>
    <dgm:pt modelId="{3C824A2C-18DB-0D47-BEE0-FDD9F841EEA5}" type="sibTrans" cxnId="{46B44FDD-2941-FF44-8708-9818DC6B32DF}">
      <dgm:prSet/>
      <dgm:spPr>
        <a:ln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1"/>
            <a:tileRect/>
          </a:gradFill>
        </a:ln>
      </dgm:spPr>
      <dgm:t>
        <a:bodyPr/>
        <a:lstStyle/>
        <a:p>
          <a:endParaRPr lang="en-GB"/>
        </a:p>
      </dgm:t>
    </dgm:pt>
    <dgm:pt modelId="{6915486C-0AF3-EC45-9B55-D32A18E0A265}">
      <dgm:prSet custT="1"/>
      <dgm:spPr>
        <a:solidFill>
          <a:schemeClr val="accent2"/>
        </a:solidFill>
      </dgm:spPr>
      <dgm:t>
        <a:bodyPr anchor="ctr"/>
        <a:lstStyle/>
        <a:p>
          <a:pPr>
            <a:spcAft>
              <a:spcPct val="15000"/>
            </a:spcAft>
          </a:pPr>
          <a:r>
            <a:rPr lang="en-GB" sz="1300" dirty="0"/>
            <a:t> </a:t>
          </a:r>
          <a:r>
            <a:rPr lang="en-GB" sz="1200" dirty="0"/>
            <a:t>Finding-low hanging fruit.</a:t>
          </a:r>
        </a:p>
      </dgm:t>
    </dgm:pt>
    <dgm:pt modelId="{3F3A5611-E92A-5B42-A276-E6511D4CD0BF}" type="parTrans" cxnId="{64EEF1E6-C9E2-3C47-99C0-43AE4C0318B3}">
      <dgm:prSet/>
      <dgm:spPr/>
      <dgm:t>
        <a:bodyPr/>
        <a:lstStyle/>
        <a:p>
          <a:endParaRPr lang="en-GB"/>
        </a:p>
      </dgm:t>
    </dgm:pt>
    <dgm:pt modelId="{32CAC067-C568-7F40-8A81-856507C6BD30}" type="sibTrans" cxnId="{64EEF1E6-C9E2-3C47-99C0-43AE4C0318B3}">
      <dgm:prSet/>
      <dgm:spPr/>
      <dgm:t>
        <a:bodyPr/>
        <a:lstStyle/>
        <a:p>
          <a:endParaRPr lang="en-GB"/>
        </a:p>
      </dgm:t>
    </dgm:pt>
    <dgm:pt modelId="{A337FAE7-5C78-4644-B1DD-EBE5BC2B8471}">
      <dgm:prSet phldrT="[Text]" custT="1"/>
      <dgm:spPr>
        <a:solidFill>
          <a:schemeClr val="accent2"/>
        </a:solidFill>
      </dgm:spPr>
      <dgm:t>
        <a:bodyPr anchor="ctr"/>
        <a:lstStyle/>
        <a:p>
          <a:pPr>
            <a:spcAft>
              <a:spcPct val="15000"/>
            </a:spcAft>
          </a:pPr>
          <a:r>
            <a:rPr lang="en-GB" sz="1200" dirty="0"/>
            <a:t> A possible abuse path to exploit.</a:t>
          </a:r>
        </a:p>
      </dgm:t>
    </dgm:pt>
    <dgm:pt modelId="{23849440-F64B-004F-B6D9-5A278673A340}" type="parTrans" cxnId="{BCBEA5B4-742F-3249-879A-68E9345D2937}">
      <dgm:prSet/>
      <dgm:spPr/>
      <dgm:t>
        <a:bodyPr/>
        <a:lstStyle/>
        <a:p>
          <a:endParaRPr lang="en-GB"/>
        </a:p>
      </dgm:t>
    </dgm:pt>
    <dgm:pt modelId="{EC38B948-8F9E-C94B-BC49-C29D1A6FB761}" type="sibTrans" cxnId="{BCBEA5B4-742F-3249-879A-68E9345D2937}">
      <dgm:prSet/>
      <dgm:spPr/>
      <dgm:t>
        <a:bodyPr/>
        <a:lstStyle/>
        <a:p>
          <a:endParaRPr lang="en-GB"/>
        </a:p>
      </dgm:t>
    </dgm:pt>
    <dgm:pt modelId="{3EF8D21A-2A16-0140-AFBF-188F1AF7B7B3}">
      <dgm:prSet custT="1"/>
      <dgm:spPr/>
      <dgm:t>
        <a:bodyPr anchor="ctr"/>
        <a:lstStyle/>
        <a:p>
          <a:pPr>
            <a:spcAft>
              <a:spcPct val="15000"/>
            </a:spcAft>
          </a:pPr>
          <a:r>
            <a:rPr lang="en-GB" sz="1300" dirty="0"/>
            <a:t> Or facing utter defeat?</a:t>
          </a:r>
          <a:endParaRPr lang="en-GB" sz="1200" dirty="0"/>
        </a:p>
      </dgm:t>
    </dgm:pt>
    <dgm:pt modelId="{31D5B248-FA47-E146-BC71-BEFE3B2CC017}" type="sibTrans" cxnId="{8342CD04-01E5-D14C-AEF8-5E535D59390F}">
      <dgm:prSet/>
      <dgm:spPr/>
      <dgm:t>
        <a:bodyPr/>
        <a:lstStyle/>
        <a:p>
          <a:endParaRPr lang="en-GB"/>
        </a:p>
      </dgm:t>
    </dgm:pt>
    <dgm:pt modelId="{71DFE3BA-4511-9842-AF88-2BF7D5C1AA6F}" type="parTrans" cxnId="{8342CD04-01E5-D14C-AEF8-5E535D59390F}">
      <dgm:prSet/>
      <dgm:spPr/>
      <dgm:t>
        <a:bodyPr/>
        <a:lstStyle/>
        <a:p>
          <a:endParaRPr lang="en-GB"/>
        </a:p>
      </dgm:t>
    </dgm:pt>
    <dgm:pt modelId="{00AE2892-9975-3B47-A637-C4C6FCB8392A}" type="pres">
      <dgm:prSet presAssocID="{FCE0EEC0-07E6-184B-B264-AC5AB4CC13F0}" presName="Name0" presStyleCnt="0">
        <dgm:presLayoutVars>
          <dgm:chMax val="7"/>
          <dgm:chPref val="7"/>
          <dgm:dir/>
        </dgm:presLayoutVars>
      </dgm:prSet>
      <dgm:spPr/>
    </dgm:pt>
    <dgm:pt modelId="{6F104275-FA69-4149-A6C7-E652F40D88D1}" type="pres">
      <dgm:prSet presAssocID="{FCE0EEC0-07E6-184B-B264-AC5AB4CC13F0}" presName="Name1" presStyleCnt="0"/>
      <dgm:spPr/>
    </dgm:pt>
    <dgm:pt modelId="{0DBC92A8-3EB6-3745-ADD1-D713ED55BE40}" type="pres">
      <dgm:prSet presAssocID="{FCE0EEC0-07E6-184B-B264-AC5AB4CC13F0}" presName="cycle" presStyleCnt="0"/>
      <dgm:spPr/>
    </dgm:pt>
    <dgm:pt modelId="{9CC3A685-616E-0940-85BD-EA912D383ED7}" type="pres">
      <dgm:prSet presAssocID="{FCE0EEC0-07E6-184B-B264-AC5AB4CC13F0}" presName="srcNode" presStyleLbl="node1" presStyleIdx="0" presStyleCnt="4"/>
      <dgm:spPr/>
    </dgm:pt>
    <dgm:pt modelId="{2F810FA3-BF41-0340-953A-07EEC322A900}" type="pres">
      <dgm:prSet presAssocID="{FCE0EEC0-07E6-184B-B264-AC5AB4CC13F0}" presName="conn" presStyleLbl="parChTrans1D2" presStyleIdx="0" presStyleCnt="1"/>
      <dgm:spPr/>
    </dgm:pt>
    <dgm:pt modelId="{755EE006-C349-F649-BB17-B53B1C6C20E5}" type="pres">
      <dgm:prSet presAssocID="{FCE0EEC0-07E6-184B-B264-AC5AB4CC13F0}" presName="extraNode" presStyleLbl="node1" presStyleIdx="0" presStyleCnt="4"/>
      <dgm:spPr/>
    </dgm:pt>
    <dgm:pt modelId="{528C673A-F871-F54D-B0DA-0D54D1CD4846}" type="pres">
      <dgm:prSet presAssocID="{FCE0EEC0-07E6-184B-B264-AC5AB4CC13F0}" presName="dstNode" presStyleLbl="node1" presStyleIdx="0" presStyleCnt="4"/>
      <dgm:spPr/>
    </dgm:pt>
    <dgm:pt modelId="{372743E8-7430-8945-8709-BA82035A1A8F}" type="pres">
      <dgm:prSet presAssocID="{9B088F5B-3AA5-9C4C-9BC7-178569B40AD3}" presName="text_1" presStyleLbl="node1" presStyleIdx="0" presStyleCnt="4">
        <dgm:presLayoutVars>
          <dgm:bulletEnabled val="1"/>
        </dgm:presLayoutVars>
      </dgm:prSet>
      <dgm:spPr/>
    </dgm:pt>
    <dgm:pt modelId="{438328DE-B954-A644-9098-209DF05EEEF1}" type="pres">
      <dgm:prSet presAssocID="{9B088F5B-3AA5-9C4C-9BC7-178569B40AD3}" presName="accent_1" presStyleCnt="0"/>
      <dgm:spPr/>
    </dgm:pt>
    <dgm:pt modelId="{3CD56089-CBBB-1A4C-99A1-87A3FD1909BB}" type="pres">
      <dgm:prSet presAssocID="{9B088F5B-3AA5-9C4C-9BC7-178569B40AD3}" presName="accentRepeatNode" presStyleLbl="solidFgAcc1" presStyleIdx="0" presStyleCnt="4"/>
      <dgm:spPr>
        <a:solidFill>
          <a:schemeClr val="bg1"/>
        </a:solidFill>
      </dgm:spPr>
    </dgm:pt>
    <dgm:pt modelId="{E05C66D1-6A51-DA41-BC4E-2DB5600DE3F9}" type="pres">
      <dgm:prSet presAssocID="{AAF522EF-C711-CF40-84CD-BB9B7864DBC5}" presName="text_2" presStyleLbl="node1" presStyleIdx="1" presStyleCnt="4" custLinFactNeighborX="-160" custLinFactNeighborY="-21297">
        <dgm:presLayoutVars>
          <dgm:bulletEnabled val="1"/>
        </dgm:presLayoutVars>
      </dgm:prSet>
      <dgm:spPr/>
    </dgm:pt>
    <dgm:pt modelId="{7E5A7008-3ADD-E842-B087-1F2A2A8112E8}" type="pres">
      <dgm:prSet presAssocID="{AAF522EF-C711-CF40-84CD-BB9B7864DBC5}" presName="accent_2" presStyleCnt="0"/>
      <dgm:spPr/>
    </dgm:pt>
    <dgm:pt modelId="{2279DD94-6938-C640-BC3B-8DE01AAF7C50}" type="pres">
      <dgm:prSet presAssocID="{AAF522EF-C711-CF40-84CD-BB9B7864DBC5}" presName="accentRepeatNode" presStyleLbl="solidFgAcc1" presStyleIdx="1" presStyleCnt="4" custLinFactNeighborX="-5487" custLinFactNeighborY="-18347"/>
      <dgm:spPr>
        <a:ln>
          <a:solidFill>
            <a:schemeClr val="accent2"/>
          </a:solidFill>
        </a:ln>
      </dgm:spPr>
    </dgm:pt>
    <dgm:pt modelId="{D2F4AFD0-4489-1242-A463-B1C43A14AA74}" type="pres">
      <dgm:prSet presAssocID="{E8E8C615-AB42-D846-B013-8B096A1186B8}" presName="text_3" presStyleLbl="node1" presStyleIdx="2" presStyleCnt="4" custLinFactNeighborX="1199" custLinFactNeighborY="-39017">
        <dgm:presLayoutVars>
          <dgm:bulletEnabled val="1"/>
        </dgm:presLayoutVars>
      </dgm:prSet>
      <dgm:spPr/>
    </dgm:pt>
    <dgm:pt modelId="{3ADF0284-2D7B-534D-B380-25329E77F37A}" type="pres">
      <dgm:prSet presAssocID="{E8E8C615-AB42-D846-B013-8B096A1186B8}" presName="accent_3" presStyleCnt="0"/>
      <dgm:spPr/>
    </dgm:pt>
    <dgm:pt modelId="{B26A0D27-63A8-DD49-85F5-02E5DDF981AF}" type="pres">
      <dgm:prSet presAssocID="{E8E8C615-AB42-D846-B013-8B096A1186B8}" presName="accentRepeatNode" presStyleLbl="solidFgAcc1" presStyleIdx="2" presStyleCnt="4" custLinFactNeighborX="8357" custLinFactNeighborY="-27901"/>
      <dgm:spPr>
        <a:ln>
          <a:solidFill>
            <a:schemeClr val="accent2"/>
          </a:solidFill>
        </a:ln>
      </dgm:spPr>
    </dgm:pt>
    <dgm:pt modelId="{B9E7BD47-1F4E-104E-BCE6-7259267ACDD4}" type="pres">
      <dgm:prSet presAssocID="{C9DEDF48-B357-FA4F-9422-DBC87F4DBBA8}" presName="text_4" presStyleLbl="node1" presStyleIdx="3" presStyleCnt="4">
        <dgm:presLayoutVars>
          <dgm:bulletEnabled val="1"/>
        </dgm:presLayoutVars>
      </dgm:prSet>
      <dgm:spPr/>
    </dgm:pt>
    <dgm:pt modelId="{5F31C097-B6C1-9C42-B970-085213F98579}" type="pres">
      <dgm:prSet presAssocID="{C9DEDF48-B357-FA4F-9422-DBC87F4DBBA8}" presName="accent_4" presStyleCnt="0"/>
      <dgm:spPr/>
    </dgm:pt>
    <dgm:pt modelId="{E4328F11-453C-4C46-953E-A86606E76B13}" type="pres">
      <dgm:prSet presAssocID="{C9DEDF48-B357-FA4F-9422-DBC87F4DBBA8}" presName="accentRepeatNode" presStyleLbl="solidFgAcc1" presStyleIdx="3" presStyleCnt="4"/>
      <dgm:spPr/>
    </dgm:pt>
  </dgm:ptLst>
  <dgm:cxnLst>
    <dgm:cxn modelId="{8342CD04-01E5-D14C-AEF8-5E535D59390F}" srcId="{C9DEDF48-B357-FA4F-9422-DBC87F4DBBA8}" destId="{3EF8D21A-2A16-0140-AFBF-188F1AF7B7B3}" srcOrd="0" destOrd="0" parTransId="{71DFE3BA-4511-9842-AF88-2BF7D5C1AA6F}" sibTransId="{31D5B248-FA47-E146-BC71-BEFE3B2CC017}"/>
    <dgm:cxn modelId="{C083620F-EF4A-0E47-8B68-F40C3A3DD239}" type="presOf" srcId="{A337FAE7-5C78-4644-B1DD-EBE5BC2B8471}" destId="{D2F4AFD0-4489-1242-A463-B1C43A14AA74}" srcOrd="0" destOrd="1" presId="urn:microsoft.com/office/officeart/2008/layout/VerticalCurvedList"/>
    <dgm:cxn modelId="{50648232-F0A3-B04E-BEA1-E074B915F731}" srcId="{FCE0EEC0-07E6-184B-B264-AC5AB4CC13F0}" destId="{C9DEDF48-B357-FA4F-9422-DBC87F4DBBA8}" srcOrd="3" destOrd="0" parTransId="{44AAE4C1-9D40-B84F-ACF5-05288C11B749}" sibTransId="{B9216AED-EE34-E445-8CAF-F1FAE36B45F9}"/>
    <dgm:cxn modelId="{51A44D7D-4C89-5A4D-8A7A-3CC8EFECB67C}" type="presOf" srcId="{492372D5-883D-8640-8BAA-762A87B36151}" destId="{372743E8-7430-8945-8709-BA82035A1A8F}" srcOrd="0" destOrd="1" presId="urn:microsoft.com/office/officeart/2008/layout/VerticalCurvedList"/>
    <dgm:cxn modelId="{37572286-ED4D-4D42-83CB-EED7606D651F}" type="presOf" srcId="{C9DEDF48-B357-FA4F-9422-DBC87F4DBBA8}" destId="{B9E7BD47-1F4E-104E-BCE6-7259267ACDD4}" srcOrd="0" destOrd="0" presId="urn:microsoft.com/office/officeart/2008/layout/VerticalCurvedList"/>
    <dgm:cxn modelId="{270F7389-10CE-144A-867D-18D67DDC82FC}" type="presOf" srcId="{3C824A2C-18DB-0D47-BEE0-FDD9F841EEA5}" destId="{2F810FA3-BF41-0340-953A-07EEC322A900}" srcOrd="0" destOrd="0" presId="urn:microsoft.com/office/officeart/2008/layout/VerticalCurvedList"/>
    <dgm:cxn modelId="{CDD1BD8C-47CD-8E4A-8D14-F9F2EEBB713E}" srcId="{FCE0EEC0-07E6-184B-B264-AC5AB4CC13F0}" destId="{AAF522EF-C711-CF40-84CD-BB9B7864DBC5}" srcOrd="1" destOrd="0" parTransId="{F0C8F3A1-15EE-8943-8E31-7B4752483F92}" sibTransId="{56C8F517-4684-864D-81AB-57A77DD735BE}"/>
    <dgm:cxn modelId="{644ADE8D-EB12-7849-9762-EEAB4C360291}" srcId="{FCE0EEC0-07E6-184B-B264-AC5AB4CC13F0}" destId="{9B088F5B-3AA5-9C4C-9BC7-178569B40AD3}" srcOrd="0" destOrd="0" parTransId="{6D9F7E5B-F536-4A41-8573-A62959EF5E1F}" sibTransId="{5B8FD18F-6F32-FB4B-A423-1A5B0F48F3D2}"/>
    <dgm:cxn modelId="{BCBEA5B4-742F-3249-879A-68E9345D2937}" srcId="{E8E8C615-AB42-D846-B013-8B096A1186B8}" destId="{A337FAE7-5C78-4644-B1DD-EBE5BC2B8471}" srcOrd="0" destOrd="0" parTransId="{23849440-F64B-004F-B6D9-5A278673A340}" sibTransId="{EC38B948-8F9E-C94B-BC49-C29D1A6FB761}"/>
    <dgm:cxn modelId="{5EB9F7C1-C739-9244-A593-C15CFB937229}" type="presOf" srcId="{FCE0EEC0-07E6-184B-B264-AC5AB4CC13F0}" destId="{00AE2892-9975-3B47-A637-C4C6FCB8392A}" srcOrd="0" destOrd="0" presId="urn:microsoft.com/office/officeart/2008/layout/VerticalCurvedList"/>
    <dgm:cxn modelId="{EC399AC4-51D7-DD47-A502-B4A19CB0103E}" type="presOf" srcId="{E8E8C615-AB42-D846-B013-8B096A1186B8}" destId="{D2F4AFD0-4489-1242-A463-B1C43A14AA74}" srcOrd="0" destOrd="0" presId="urn:microsoft.com/office/officeart/2008/layout/VerticalCurvedList"/>
    <dgm:cxn modelId="{183442CB-6AC0-2840-8C9A-94AA54D515FD}" srcId="{FCE0EEC0-07E6-184B-B264-AC5AB4CC13F0}" destId="{E8E8C615-AB42-D846-B013-8B096A1186B8}" srcOrd="2" destOrd="0" parTransId="{1B03FEEC-687D-8E47-AADF-C2FE56174D73}" sibTransId="{536E677A-2F6C-BB44-9906-3127F68CAF54}"/>
    <dgm:cxn modelId="{990AA5D3-7B92-5F41-8235-8914EA955336}" type="presOf" srcId="{9B088F5B-3AA5-9C4C-9BC7-178569B40AD3}" destId="{372743E8-7430-8945-8709-BA82035A1A8F}" srcOrd="0" destOrd="0" presId="urn:microsoft.com/office/officeart/2008/layout/VerticalCurvedList"/>
    <dgm:cxn modelId="{7DA63BD6-98B7-394F-B0C4-4A3D308CE84B}" type="presOf" srcId="{AAF522EF-C711-CF40-84CD-BB9B7864DBC5}" destId="{E05C66D1-6A51-DA41-BC4E-2DB5600DE3F9}" srcOrd="0" destOrd="0" presId="urn:microsoft.com/office/officeart/2008/layout/VerticalCurvedList"/>
    <dgm:cxn modelId="{46B44FDD-2941-FF44-8708-9818DC6B32DF}" srcId="{9B088F5B-3AA5-9C4C-9BC7-178569B40AD3}" destId="{492372D5-883D-8640-8BAA-762A87B36151}" srcOrd="0" destOrd="0" parTransId="{04D4ACD4-3F0E-7C42-8991-81F50DD9CE81}" sibTransId="{3C824A2C-18DB-0D47-BEE0-FDD9F841EEA5}"/>
    <dgm:cxn modelId="{64EEF1E6-C9E2-3C47-99C0-43AE4C0318B3}" srcId="{AAF522EF-C711-CF40-84CD-BB9B7864DBC5}" destId="{6915486C-0AF3-EC45-9B55-D32A18E0A265}" srcOrd="0" destOrd="0" parTransId="{3F3A5611-E92A-5B42-A276-E6511D4CD0BF}" sibTransId="{32CAC067-C568-7F40-8A81-856507C6BD30}"/>
    <dgm:cxn modelId="{51002EE8-CE9A-4441-AFC8-F2AFAD0CB78A}" type="presOf" srcId="{6915486C-0AF3-EC45-9B55-D32A18E0A265}" destId="{E05C66D1-6A51-DA41-BC4E-2DB5600DE3F9}" srcOrd="0" destOrd="1" presId="urn:microsoft.com/office/officeart/2008/layout/VerticalCurvedList"/>
    <dgm:cxn modelId="{1F8579EE-F1F9-3343-AA68-7ADCACCBC5BD}" type="presOf" srcId="{3EF8D21A-2A16-0140-AFBF-188F1AF7B7B3}" destId="{B9E7BD47-1F4E-104E-BCE6-7259267ACDD4}" srcOrd="0" destOrd="1" presId="urn:microsoft.com/office/officeart/2008/layout/VerticalCurvedList"/>
    <dgm:cxn modelId="{5870C95F-EC48-0F4D-8A20-74B24A0BD53C}" type="presParOf" srcId="{00AE2892-9975-3B47-A637-C4C6FCB8392A}" destId="{6F104275-FA69-4149-A6C7-E652F40D88D1}" srcOrd="0" destOrd="0" presId="urn:microsoft.com/office/officeart/2008/layout/VerticalCurvedList"/>
    <dgm:cxn modelId="{7D8BAAC2-6AB3-5D49-AA1C-386096BD1742}" type="presParOf" srcId="{6F104275-FA69-4149-A6C7-E652F40D88D1}" destId="{0DBC92A8-3EB6-3745-ADD1-D713ED55BE40}" srcOrd="0" destOrd="0" presId="urn:microsoft.com/office/officeart/2008/layout/VerticalCurvedList"/>
    <dgm:cxn modelId="{5BC9A18A-D647-044F-85E6-FA25A4B29F4B}" type="presParOf" srcId="{0DBC92A8-3EB6-3745-ADD1-D713ED55BE40}" destId="{9CC3A685-616E-0940-85BD-EA912D383ED7}" srcOrd="0" destOrd="0" presId="urn:microsoft.com/office/officeart/2008/layout/VerticalCurvedList"/>
    <dgm:cxn modelId="{439F9737-AA4D-4E49-BCA2-D5586F689E21}" type="presParOf" srcId="{0DBC92A8-3EB6-3745-ADD1-D713ED55BE40}" destId="{2F810FA3-BF41-0340-953A-07EEC322A900}" srcOrd="1" destOrd="0" presId="urn:microsoft.com/office/officeart/2008/layout/VerticalCurvedList"/>
    <dgm:cxn modelId="{B8D45465-8E81-584A-A9D4-64278B0ABFED}" type="presParOf" srcId="{0DBC92A8-3EB6-3745-ADD1-D713ED55BE40}" destId="{755EE006-C349-F649-BB17-B53B1C6C20E5}" srcOrd="2" destOrd="0" presId="urn:microsoft.com/office/officeart/2008/layout/VerticalCurvedList"/>
    <dgm:cxn modelId="{EB2782E7-735A-374C-8083-3BC874EE72A2}" type="presParOf" srcId="{0DBC92A8-3EB6-3745-ADD1-D713ED55BE40}" destId="{528C673A-F871-F54D-B0DA-0D54D1CD4846}" srcOrd="3" destOrd="0" presId="urn:microsoft.com/office/officeart/2008/layout/VerticalCurvedList"/>
    <dgm:cxn modelId="{1BF91FA2-2FA0-9A47-A39A-9B3194735119}" type="presParOf" srcId="{6F104275-FA69-4149-A6C7-E652F40D88D1}" destId="{372743E8-7430-8945-8709-BA82035A1A8F}" srcOrd="1" destOrd="0" presId="urn:microsoft.com/office/officeart/2008/layout/VerticalCurvedList"/>
    <dgm:cxn modelId="{6AE2777C-A23C-4E44-9613-AC076BC04AEA}" type="presParOf" srcId="{6F104275-FA69-4149-A6C7-E652F40D88D1}" destId="{438328DE-B954-A644-9098-209DF05EEEF1}" srcOrd="2" destOrd="0" presId="urn:microsoft.com/office/officeart/2008/layout/VerticalCurvedList"/>
    <dgm:cxn modelId="{955E9441-5F98-5D48-8279-587AE4AB4D90}" type="presParOf" srcId="{438328DE-B954-A644-9098-209DF05EEEF1}" destId="{3CD56089-CBBB-1A4C-99A1-87A3FD1909BB}" srcOrd="0" destOrd="0" presId="urn:microsoft.com/office/officeart/2008/layout/VerticalCurvedList"/>
    <dgm:cxn modelId="{468E8360-CE3D-9C49-8A94-BFAC6632E61C}" type="presParOf" srcId="{6F104275-FA69-4149-A6C7-E652F40D88D1}" destId="{E05C66D1-6A51-DA41-BC4E-2DB5600DE3F9}" srcOrd="3" destOrd="0" presId="urn:microsoft.com/office/officeart/2008/layout/VerticalCurvedList"/>
    <dgm:cxn modelId="{FC0D9D64-9D44-9B4B-BD48-1E2B825EECC6}" type="presParOf" srcId="{6F104275-FA69-4149-A6C7-E652F40D88D1}" destId="{7E5A7008-3ADD-E842-B087-1F2A2A8112E8}" srcOrd="4" destOrd="0" presId="urn:microsoft.com/office/officeart/2008/layout/VerticalCurvedList"/>
    <dgm:cxn modelId="{4C4FD8BE-CB67-7B4A-BB84-C1C620FC2F73}" type="presParOf" srcId="{7E5A7008-3ADD-E842-B087-1F2A2A8112E8}" destId="{2279DD94-6938-C640-BC3B-8DE01AAF7C50}" srcOrd="0" destOrd="0" presId="urn:microsoft.com/office/officeart/2008/layout/VerticalCurvedList"/>
    <dgm:cxn modelId="{AE2F34CB-5521-244E-A1F5-3330FB8D5C89}" type="presParOf" srcId="{6F104275-FA69-4149-A6C7-E652F40D88D1}" destId="{D2F4AFD0-4489-1242-A463-B1C43A14AA74}" srcOrd="5" destOrd="0" presId="urn:microsoft.com/office/officeart/2008/layout/VerticalCurvedList"/>
    <dgm:cxn modelId="{72D3E750-D4BA-6D4A-B73B-8C2C70BCB946}" type="presParOf" srcId="{6F104275-FA69-4149-A6C7-E652F40D88D1}" destId="{3ADF0284-2D7B-534D-B380-25329E77F37A}" srcOrd="6" destOrd="0" presId="urn:microsoft.com/office/officeart/2008/layout/VerticalCurvedList"/>
    <dgm:cxn modelId="{8DA77D99-12BB-A640-BBE9-79969E4BFE28}" type="presParOf" srcId="{3ADF0284-2D7B-534D-B380-25329E77F37A}" destId="{B26A0D27-63A8-DD49-85F5-02E5DDF981AF}" srcOrd="0" destOrd="0" presId="urn:microsoft.com/office/officeart/2008/layout/VerticalCurvedList"/>
    <dgm:cxn modelId="{1024171C-ADBC-7449-BE23-EE574FEB9729}" type="presParOf" srcId="{6F104275-FA69-4149-A6C7-E652F40D88D1}" destId="{B9E7BD47-1F4E-104E-BCE6-7259267ACDD4}" srcOrd="7" destOrd="0" presId="urn:microsoft.com/office/officeart/2008/layout/VerticalCurvedList"/>
    <dgm:cxn modelId="{406D3D19-527E-1743-9F2D-11BC1C8BEE47}" type="presParOf" srcId="{6F104275-FA69-4149-A6C7-E652F40D88D1}" destId="{5F31C097-B6C1-9C42-B970-085213F98579}" srcOrd="8" destOrd="0" presId="urn:microsoft.com/office/officeart/2008/layout/VerticalCurvedList"/>
    <dgm:cxn modelId="{BD0AC090-22CB-1142-9A0E-FC37A1766FFB}" type="presParOf" srcId="{5F31C097-B6C1-9C42-B970-085213F98579}" destId="{E4328F11-453C-4C46-953E-A86606E76B13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10FA3-BF41-0340-953A-07EEC322A900}">
      <dsp:nvSpPr>
        <dsp:cNvPr id="0" name=""/>
        <dsp:cNvSpPr/>
      </dsp:nvSpPr>
      <dsp:spPr>
        <a:xfrm>
          <a:off x="-3897324" y="-598443"/>
          <a:ext cx="4644816" cy="4644816"/>
        </a:xfrm>
        <a:prstGeom prst="blockArc">
          <a:avLst>
            <a:gd name="adj1" fmla="val 18900000"/>
            <a:gd name="adj2" fmla="val 2700000"/>
            <a:gd name="adj3" fmla="val 465"/>
          </a:avLst>
        </a:prstGeom>
        <a:noFill/>
        <a:ln w="25400" cap="flat" cmpd="sng" algn="ctr"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1"/>
            <a:tileRect/>
          </a:gra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743E8-7430-8945-8709-BA82035A1A8F}">
      <dsp:nvSpPr>
        <dsp:cNvPr id="0" name=""/>
        <dsp:cNvSpPr/>
      </dsp:nvSpPr>
      <dsp:spPr>
        <a:xfrm>
          <a:off x="391741" y="265076"/>
          <a:ext cx="4793103" cy="5304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028" tIns="33020" rIns="33020" bIns="3302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700" kern="1200" dirty="0"/>
            <a:t>Recap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 Virtual memory and talking to kernel drivers.</a:t>
          </a:r>
        </a:p>
      </dsp:txBody>
      <dsp:txXfrm>
        <a:off x="391741" y="265076"/>
        <a:ext cx="4793103" cy="530429"/>
      </dsp:txXfrm>
    </dsp:sp>
    <dsp:sp modelId="{3CD56089-CBBB-1A4C-99A1-87A3FD1909BB}">
      <dsp:nvSpPr>
        <dsp:cNvPr id="0" name=""/>
        <dsp:cNvSpPr/>
      </dsp:nvSpPr>
      <dsp:spPr>
        <a:xfrm>
          <a:off x="60222" y="198773"/>
          <a:ext cx="663036" cy="663036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C66D1-6A51-DA41-BC4E-2DB5600DE3F9}">
      <dsp:nvSpPr>
        <dsp:cNvPr id="0" name=""/>
        <dsp:cNvSpPr/>
      </dsp:nvSpPr>
      <dsp:spPr>
        <a:xfrm>
          <a:off x="688665" y="947893"/>
          <a:ext cx="4488996" cy="530429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028" tIns="33020" rIns="33020" bIns="3302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700" kern="1200" dirty="0"/>
            <a:t>Approach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 </a:t>
          </a:r>
          <a:r>
            <a:rPr lang="en-GB" sz="1200" kern="1200" dirty="0"/>
            <a:t>Finding-low hanging fruit.</a:t>
          </a:r>
        </a:p>
      </dsp:txBody>
      <dsp:txXfrm>
        <a:off x="688665" y="947893"/>
        <a:ext cx="4488996" cy="530429"/>
      </dsp:txXfrm>
    </dsp:sp>
    <dsp:sp modelId="{2279DD94-6938-C640-BC3B-8DE01AAF7C50}">
      <dsp:nvSpPr>
        <dsp:cNvPr id="0" name=""/>
        <dsp:cNvSpPr/>
      </dsp:nvSpPr>
      <dsp:spPr>
        <a:xfrm>
          <a:off x="327949" y="872907"/>
          <a:ext cx="663036" cy="6630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4AFD0-4489-1242-A463-B1C43A14AA74}">
      <dsp:nvSpPr>
        <dsp:cNvPr id="0" name=""/>
        <dsp:cNvSpPr/>
      </dsp:nvSpPr>
      <dsp:spPr>
        <a:xfrm>
          <a:off x="741304" y="1649683"/>
          <a:ext cx="4488996" cy="530429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028" tIns="30480" rIns="30480" bIns="304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700" kern="1200" dirty="0"/>
            <a:t>Exploitation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 A possible abuse path to exploit.</a:t>
          </a:r>
        </a:p>
      </dsp:txBody>
      <dsp:txXfrm>
        <a:off x="741304" y="1649683"/>
        <a:ext cx="4488996" cy="530429"/>
      </dsp:txXfrm>
    </dsp:sp>
    <dsp:sp modelId="{B26A0D27-63A8-DD49-85F5-02E5DDF981AF}">
      <dsp:nvSpPr>
        <dsp:cNvPr id="0" name=""/>
        <dsp:cNvSpPr/>
      </dsp:nvSpPr>
      <dsp:spPr>
        <a:xfrm>
          <a:off x="419739" y="1605343"/>
          <a:ext cx="663036" cy="6630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7BD47-1F4E-104E-BCE6-7259267ACDD4}">
      <dsp:nvSpPr>
        <dsp:cNvPr id="0" name=""/>
        <dsp:cNvSpPr/>
      </dsp:nvSpPr>
      <dsp:spPr>
        <a:xfrm>
          <a:off x="391741" y="2652422"/>
          <a:ext cx="4793103" cy="530429"/>
        </a:xfrm>
        <a:prstGeom prst="rect">
          <a:avLst/>
        </a:prstGeom>
        <a:solidFill>
          <a:schemeClr val="accent2">
            <a:hueOff val="445948"/>
            <a:satOff val="-1734"/>
            <a:lumOff val="-178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028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600" b="0" kern="1200" dirty="0"/>
            <a:t>Profit</a:t>
          </a:r>
          <a:endParaRPr lang="en-GB" sz="11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 Or facing utter defeat?</a:t>
          </a:r>
          <a:endParaRPr lang="en-GB" sz="1200" kern="1200" dirty="0"/>
        </a:p>
      </dsp:txBody>
      <dsp:txXfrm>
        <a:off x="391741" y="2652422"/>
        <a:ext cx="4793103" cy="530429"/>
      </dsp:txXfrm>
    </dsp:sp>
    <dsp:sp modelId="{E4328F11-453C-4C46-953E-A86606E76B13}">
      <dsp:nvSpPr>
        <dsp:cNvPr id="0" name=""/>
        <dsp:cNvSpPr/>
      </dsp:nvSpPr>
      <dsp:spPr>
        <a:xfrm>
          <a:off x="60222" y="2586119"/>
          <a:ext cx="663036" cy="6630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45948"/>
              <a:satOff val="-1734"/>
              <a:lumOff val="-178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1CE732F9-4BDA-C345-950F-B4CBC56C10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52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983AED8-8131-664F-8DF3-63116B3FA7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5AFA972-0554-A743-B2EA-EC8F868CF967}" type="datetimeFigureOut">
              <a:rPr lang="en-US" altLang="en-US"/>
              <a:pPr>
                <a:defRPr/>
              </a:pPr>
              <a:t>12/13/23</a:t>
            </a:fld>
            <a:endParaRPr lang="en-US" alt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E9D94B3-3EF0-3C4F-9E13-9373CBE00A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52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92F4E0B-6E89-FD43-86CB-D688F2B476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AC1BC13-6615-4247-BA10-AE4D825628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694B6B0-3AD4-E547-839E-AB8636E25E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52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B3BD36-74C5-F14F-B864-AA3B551705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B53AFE8-D1B2-0443-8506-6407FEDB0DCF}" type="datetimeFigureOut">
              <a:rPr lang="en-US" altLang="en-US"/>
              <a:pPr>
                <a:defRPr/>
              </a:pPr>
              <a:t>12/13/23</a:t>
            </a:fld>
            <a:endParaRPr lang="en-US" altLang="en-US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C83A7245-4511-4E47-87B0-529124D0A0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7F9D4B2C-3584-7D44-851C-A6DDCC99C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2349960-5C49-F446-9470-D7214F3E5B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52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F7DE170-1CC1-4F4E-9B4E-C80AB773C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0622DBF-16E2-5641-845A-47192AFD98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713814" algn="l" defTabSz="6855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577" algn="l" defTabSz="6855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340" algn="l" defTabSz="6855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103" algn="l" defTabSz="6855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ELEVATE &amp; CONQUER</a:t>
            </a:r>
          </a:p>
          <a:p>
            <a:endParaRPr lang="en-GB" dirty="0"/>
          </a:p>
          <a:p>
            <a:r>
              <a:rPr lang="en-GB" dirty="0"/>
              <a:t>This presentation is one of our journeys, into kernel </a:t>
            </a:r>
            <a:r>
              <a:rPr lang="en-GB" dirty="0" err="1"/>
              <a:t>privesc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 story about a zero day we exploited…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3484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9819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922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6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563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0312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751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883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343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371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001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334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518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534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0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4773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011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1428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205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9353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838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7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0137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2039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811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63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383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1280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402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4813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017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215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1980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9828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111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8880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880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46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3615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4078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457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14580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8542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760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72132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75938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27457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nl-NL" altLang="en-US" smtClean="0"/>
              <a:pPr>
                <a:defRPr/>
              </a:pPr>
              <a:t>53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704480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764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8214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929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22DBF-16E2-5641-845A-47192AFD98C0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87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A picture containing outdoor, animal&#10;&#10;Description automatically generated">
            <a:extLst>
              <a:ext uri="{FF2B5EF4-FFF2-40B4-BE49-F238E27FC236}">
                <a16:creationId xmlns:a16="http://schemas.microsoft.com/office/drawing/2014/main" id="{6E42CD95-5F8C-FB4A-8C4B-D283165F14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t="16379" r="5437" b="12831"/>
          <a:stretch>
            <a:fillRect/>
          </a:stretch>
        </p:blipFill>
        <p:spPr bwMode="auto">
          <a:xfrm>
            <a:off x="-11113" y="484188"/>
            <a:ext cx="9155113" cy="41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03FB05BF-1D43-FD40-8A4A-D6178DB78096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143500"/>
            <a:chOff x="0" y="0"/>
            <a:chExt cx="12198350" cy="6858000"/>
          </a:xfrm>
        </p:grpSpPr>
        <p:sp>
          <p:nvSpPr>
            <p:cNvPr id="8" name="Rechthoek 30">
              <a:extLst>
                <a:ext uri="{FF2B5EF4-FFF2-40B4-BE49-F238E27FC236}">
                  <a16:creationId xmlns:a16="http://schemas.microsoft.com/office/drawing/2014/main" id="{96BD0717-65F4-2642-A8B0-32D64952822E}"/>
                </a:ext>
              </a:extLst>
            </p:cNvPr>
            <p:cNvSpPr/>
            <p:nvPr/>
          </p:nvSpPr>
          <p:spPr>
            <a:xfrm>
              <a:off x="0" y="0"/>
              <a:ext cx="12198350" cy="3217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9" name="Rechthoek 31">
              <a:extLst>
                <a:ext uri="{FF2B5EF4-FFF2-40B4-BE49-F238E27FC236}">
                  <a16:creationId xmlns:a16="http://schemas.microsoft.com/office/drawing/2014/main" id="{E9E93888-9FE6-D042-B746-A1CBBDF9FBF1}"/>
                </a:ext>
              </a:extLst>
            </p:cNvPr>
            <p:cNvSpPr/>
            <p:nvPr/>
          </p:nvSpPr>
          <p:spPr>
            <a:xfrm rot="5400000">
              <a:off x="-3190751" y="3190751"/>
              <a:ext cx="6858000" cy="47649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0" name="Rechthoek 32">
              <a:extLst>
                <a:ext uri="{FF2B5EF4-FFF2-40B4-BE49-F238E27FC236}">
                  <a16:creationId xmlns:a16="http://schemas.microsoft.com/office/drawing/2014/main" id="{47A18E70-28D9-8045-B34B-A5BE2CD1069B}"/>
                </a:ext>
              </a:extLst>
            </p:cNvPr>
            <p:cNvSpPr/>
            <p:nvPr/>
          </p:nvSpPr>
          <p:spPr>
            <a:xfrm rot="5400000">
              <a:off x="8531102" y="3190751"/>
              <a:ext cx="6858000" cy="47649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1" name="Rechthoek 34">
              <a:extLst>
                <a:ext uri="{FF2B5EF4-FFF2-40B4-BE49-F238E27FC236}">
                  <a16:creationId xmlns:a16="http://schemas.microsoft.com/office/drawing/2014/main" id="{97AE9C75-20EB-554C-B634-8AC6C1652AE8}"/>
                </a:ext>
              </a:extLst>
            </p:cNvPr>
            <p:cNvSpPr/>
            <p:nvPr/>
          </p:nvSpPr>
          <p:spPr>
            <a:xfrm>
              <a:off x="0" y="6536267"/>
              <a:ext cx="12198350" cy="3217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2" name="Rechthoek 36">
              <a:extLst>
                <a:ext uri="{FF2B5EF4-FFF2-40B4-BE49-F238E27FC236}">
                  <a16:creationId xmlns:a16="http://schemas.microsoft.com/office/drawing/2014/main" id="{C8F0DBE9-C42C-504C-B702-2F6AD4DE5570}"/>
                </a:ext>
              </a:extLst>
            </p:cNvPr>
            <p:cNvSpPr/>
            <p:nvPr/>
          </p:nvSpPr>
          <p:spPr>
            <a:xfrm>
              <a:off x="0" y="4853517"/>
              <a:ext cx="12198350" cy="32384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303D2C58-7F1F-EB4C-BFAB-3BA60BB9A7F1}"/>
                </a:ext>
              </a:extLst>
            </p:cNvPr>
            <p:cNvSpPr/>
            <p:nvPr/>
          </p:nvSpPr>
          <p:spPr>
            <a:xfrm>
              <a:off x="0" y="5632451"/>
              <a:ext cx="12198350" cy="32384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</p:grpSp>
      <p:sp>
        <p:nvSpPr>
          <p:cNvPr id="14" name="Tekstvak 6">
            <a:extLst>
              <a:ext uri="{FF2B5EF4-FFF2-40B4-BE49-F238E27FC236}">
                <a16:creationId xmlns:a16="http://schemas.microsoft.com/office/drawing/2014/main" id="{3C994306-0032-924D-9A4D-05A1AA1CD5AB}"/>
              </a:ext>
            </a:extLst>
          </p:cNvPr>
          <p:cNvSpPr txBox="1"/>
          <p:nvPr/>
        </p:nvSpPr>
        <p:spPr>
          <a:xfrm>
            <a:off x="-19050" y="-157163"/>
            <a:ext cx="4572000" cy="1555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68552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1011">
                <a:solidFill>
                  <a:schemeClr val="accent3"/>
                </a:solidFill>
                <a:latin typeface="+mn-lt"/>
                <a:ea typeface="+mn-ea"/>
              </a:rPr>
              <a:t>Titel dia</a:t>
            </a:r>
          </a:p>
        </p:txBody>
      </p:sp>
      <p:pic>
        <p:nvPicPr>
          <p:cNvPr id="17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575482B5-79A7-90B0-29A2-A733B14F17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154" y="824048"/>
            <a:ext cx="3639707" cy="35217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AC08DE-FA3D-BDB8-45B0-F748E8341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2229" y="813666"/>
            <a:ext cx="7374583" cy="869858"/>
          </a:xfrm>
          <a:prstGeom prst="rect">
            <a:avLst/>
          </a:prstGeom>
        </p:spPr>
        <p:txBody>
          <a:bodyPr anchor="ctr"/>
          <a:lstStyle>
            <a:lvl1pPr>
              <a:defRPr sz="3600" u="none">
                <a:solidFill>
                  <a:schemeClr val="bg1"/>
                </a:solidFill>
              </a:defRPr>
            </a:lvl1pPr>
          </a:lstStyle>
          <a:p>
            <a:r>
              <a:rPr lang="en-US" sz="3600" b="1">
                <a:latin typeface="DIN Next LT Arabic" panose="020B0803020203050203" pitchFamily="34" charset="-78"/>
                <a:cs typeface="DIN Next LT Arabic" panose="020B0803020203050203" pitchFamily="34" charset="-78"/>
              </a:rPr>
              <a:t>Writing your first </a:t>
            </a:r>
            <a:br>
              <a:rPr lang="en-US" sz="3600" b="1">
                <a:latin typeface="DIN Next LT Arabic" panose="020B0803020203050203" pitchFamily="34" charset="-78"/>
                <a:cs typeface="DIN Next LT Arabic" panose="020B0803020203050203" pitchFamily="34" charset="-78"/>
              </a:rPr>
            </a:br>
            <a:r>
              <a:rPr lang="en-US" sz="3600" b="1" u="sng">
                <a:latin typeface="DIN Next LT Arabic" panose="020B0803020203050203" pitchFamily="34" charset="-78"/>
                <a:cs typeface="DIN Next LT Arabic" panose="020B0803020203050203" pitchFamily="34" charset="-78"/>
              </a:rPr>
              <a:t>malicious</a:t>
            </a:r>
            <a:r>
              <a:rPr lang="en-US" sz="3600" b="1">
                <a:latin typeface="DIN Next LT Arabic" panose="020B0803020203050203" pitchFamily="34" charset="-78"/>
                <a:cs typeface="DIN Next LT Arabic" panose="020B0803020203050203" pitchFamily="34" charset="-78"/>
              </a:rPr>
              <a:t> kernel driver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2297BF-6BE3-57EB-53ED-C06F52895124}"/>
              </a:ext>
            </a:extLst>
          </p:cNvPr>
          <p:cNvSpPr txBox="1"/>
          <p:nvPr userDrawn="1"/>
        </p:nvSpPr>
        <p:spPr>
          <a:xfrm>
            <a:off x="8471140" y="2242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endParaRPr lang="en-NL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3B006-7BB5-283E-CA37-C0A9DE418143}"/>
              </a:ext>
            </a:extLst>
          </p:cNvPr>
          <p:cNvSpPr txBox="1"/>
          <p:nvPr userDrawn="1"/>
        </p:nvSpPr>
        <p:spPr>
          <a:xfrm>
            <a:off x="185738" y="2357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endParaRPr lang="en-NL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1" name="Tijdelijke aanduiding voor tekst 19">
            <a:extLst>
              <a:ext uri="{FF2B5EF4-FFF2-40B4-BE49-F238E27FC236}">
                <a16:creationId xmlns:a16="http://schemas.microsoft.com/office/drawing/2014/main" id="{AE5507FC-8CC9-3E0F-6B1C-5573BDA57F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12229" y="1874034"/>
            <a:ext cx="7374583" cy="2986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nl-NL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54825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L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>
            <a:extLst>
              <a:ext uri="{FF2B5EF4-FFF2-40B4-BE49-F238E27FC236}">
                <a16:creationId xmlns:a16="http://schemas.microsoft.com/office/drawing/2014/main" id="{82A81BEC-6CC3-F44A-ADD4-5739C613B64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143500"/>
            <a:chOff x="0" y="0"/>
            <a:chExt cx="12198350" cy="6858000"/>
          </a:xfrm>
        </p:grpSpPr>
        <p:sp>
          <p:nvSpPr>
            <p:cNvPr id="6" name="Rechthoek 6">
              <a:extLst>
                <a:ext uri="{FF2B5EF4-FFF2-40B4-BE49-F238E27FC236}">
                  <a16:creationId xmlns:a16="http://schemas.microsoft.com/office/drawing/2014/main" id="{331D38C6-860F-A445-B8A3-DFE78A5B37E4}"/>
                </a:ext>
              </a:extLst>
            </p:cNvPr>
            <p:cNvSpPr/>
            <p:nvPr/>
          </p:nvSpPr>
          <p:spPr>
            <a:xfrm>
              <a:off x="0" y="260351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7" name="Rechthoek 7">
              <a:extLst>
                <a:ext uri="{FF2B5EF4-FFF2-40B4-BE49-F238E27FC236}">
                  <a16:creationId xmlns:a16="http://schemas.microsoft.com/office/drawing/2014/main" id="{2B1C694E-78DC-7947-9EB8-1BEA7BB8C809}"/>
                </a:ext>
              </a:extLst>
            </p:cNvPr>
            <p:cNvSpPr/>
            <p:nvPr/>
          </p:nvSpPr>
          <p:spPr>
            <a:xfrm>
              <a:off x="0" y="5806017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8" name="Rechthoek 8">
              <a:extLst>
                <a:ext uri="{FF2B5EF4-FFF2-40B4-BE49-F238E27FC236}">
                  <a16:creationId xmlns:a16="http://schemas.microsoft.com/office/drawing/2014/main" id="{544D8BE2-E7E6-564C-B4E1-566A0F5C6913}"/>
                </a:ext>
              </a:extLst>
            </p:cNvPr>
            <p:cNvSpPr/>
            <p:nvPr/>
          </p:nvSpPr>
          <p:spPr>
            <a:xfrm rot="16200000">
              <a:off x="-3032977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9" name="Rechthoek 9">
              <a:extLst>
                <a:ext uri="{FF2B5EF4-FFF2-40B4-BE49-F238E27FC236}">
                  <a16:creationId xmlns:a16="http://schemas.microsoft.com/office/drawing/2014/main" id="{A081F614-A811-764A-ABE5-412FB2B556D3}"/>
                </a:ext>
              </a:extLst>
            </p:cNvPr>
            <p:cNvSpPr/>
            <p:nvPr/>
          </p:nvSpPr>
          <p:spPr>
            <a:xfrm rot="16200000">
              <a:off x="8373328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0" name="Rechthoek 10">
              <a:extLst>
                <a:ext uri="{FF2B5EF4-FFF2-40B4-BE49-F238E27FC236}">
                  <a16:creationId xmlns:a16="http://schemas.microsoft.com/office/drawing/2014/main" id="{9647CEEB-3C36-0442-AEA5-32728DC5CF97}"/>
                </a:ext>
              </a:extLst>
            </p:cNvPr>
            <p:cNvSpPr/>
            <p:nvPr/>
          </p:nvSpPr>
          <p:spPr>
            <a:xfrm>
              <a:off x="0" y="14774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1" name="Rechthoek 11">
              <a:extLst>
                <a:ext uri="{FF2B5EF4-FFF2-40B4-BE49-F238E27FC236}">
                  <a16:creationId xmlns:a16="http://schemas.microsoft.com/office/drawing/2014/main" id="{A3F38687-1997-B74E-98B9-754B8ADA0EAB}"/>
                </a:ext>
              </a:extLst>
            </p:cNvPr>
            <p:cNvSpPr/>
            <p:nvPr/>
          </p:nvSpPr>
          <p:spPr>
            <a:xfrm>
              <a:off x="0" y="51858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2" name="Rechthoek 12">
              <a:extLst>
                <a:ext uri="{FF2B5EF4-FFF2-40B4-BE49-F238E27FC236}">
                  <a16:creationId xmlns:a16="http://schemas.microsoft.com/office/drawing/2014/main" id="{89AEA5E7-F594-2445-BD4E-5919790EE7D8}"/>
                </a:ext>
              </a:extLst>
            </p:cNvPr>
            <p:cNvSpPr/>
            <p:nvPr/>
          </p:nvSpPr>
          <p:spPr>
            <a:xfrm rot="16200000">
              <a:off x="-2186928" y="3362291"/>
              <a:ext cx="6858000" cy="1334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</p:grpSp>
      <p:sp>
        <p:nvSpPr>
          <p:cNvPr id="13" name="Tijdelijke aanduiding voor dianummer 4">
            <a:extLst>
              <a:ext uri="{FF2B5EF4-FFF2-40B4-BE49-F238E27FC236}">
                <a16:creationId xmlns:a16="http://schemas.microsoft.com/office/drawing/2014/main" id="{A7A864EF-E985-4248-9190-823D3CE8B3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520EC2-4F73-AF4C-9182-5D28AF2BCD70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8429BC-E822-35CE-975A-C8C472EF338E}"/>
              </a:ext>
            </a:extLst>
          </p:cNvPr>
          <p:cNvSpPr/>
          <p:nvPr userDrawn="1"/>
        </p:nvSpPr>
        <p:spPr bwMode="auto">
          <a:xfrm>
            <a:off x="2580974" y="2775072"/>
            <a:ext cx="1890000" cy="1260000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t"/>
          <a:lstStyle/>
          <a:p>
            <a:pPr algn="l">
              <a:defRPr/>
            </a:pPr>
            <a:r>
              <a:rPr lang="nl-NL" sz="1200">
                <a:solidFill>
                  <a:schemeClr val="bg2"/>
                </a:solidFill>
                <a:latin typeface="Calibri Light"/>
                <a:cs typeface="Calibri Light"/>
              </a:rPr>
              <a:t>Ontvangers mogen </a:t>
            </a:r>
            <a:r>
              <a:rPr lang="nl-NL" sz="1200" b="1">
                <a:solidFill>
                  <a:srgbClr val="FFC000"/>
                </a:solidFill>
                <a:latin typeface="Calibri Light"/>
                <a:cs typeface="Calibri Light"/>
              </a:rPr>
              <a:t>TLP:AMBER </a:t>
            </a:r>
            <a:r>
              <a:rPr lang="nl-NL" sz="1200">
                <a:solidFill>
                  <a:schemeClr val="bg2"/>
                </a:solidFill>
                <a:latin typeface="Calibri Light"/>
                <a:cs typeface="Calibri Light"/>
              </a:rPr>
              <a:t>informatie alleen delen met leden van hun eigen organisatie, op een ‘</a:t>
            </a:r>
            <a:r>
              <a:rPr lang="nl-NL" sz="1200" err="1">
                <a:solidFill>
                  <a:schemeClr val="bg2"/>
                </a:solidFill>
                <a:latin typeface="Calibri Light"/>
                <a:cs typeface="Calibri Light"/>
              </a:rPr>
              <a:t>need</a:t>
            </a:r>
            <a:r>
              <a:rPr lang="nl-NL" sz="12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nl-NL" sz="1200" err="1">
                <a:solidFill>
                  <a:schemeClr val="bg2"/>
                </a:solidFill>
                <a:latin typeface="Calibri Light"/>
                <a:cs typeface="Calibri Light"/>
              </a:rPr>
              <a:t>to</a:t>
            </a:r>
            <a:r>
              <a:rPr lang="nl-NL" sz="12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nl-NL" sz="1200" err="1">
                <a:solidFill>
                  <a:schemeClr val="bg2"/>
                </a:solidFill>
                <a:latin typeface="Calibri Light"/>
                <a:cs typeface="Calibri Light"/>
              </a:rPr>
              <a:t>know</a:t>
            </a:r>
            <a:r>
              <a:rPr lang="nl-NL" sz="1200">
                <a:solidFill>
                  <a:schemeClr val="bg2"/>
                </a:solidFill>
                <a:latin typeface="Calibri Light"/>
                <a:cs typeface="Calibri Light"/>
              </a:rPr>
              <a:t>’ basis.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2220E8-BCCE-7B28-0127-C8FC8810964F}"/>
              </a:ext>
            </a:extLst>
          </p:cNvPr>
          <p:cNvSpPr/>
          <p:nvPr userDrawn="1"/>
        </p:nvSpPr>
        <p:spPr bwMode="auto">
          <a:xfrm>
            <a:off x="4620624" y="2765302"/>
            <a:ext cx="1890000" cy="1260000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t"/>
          <a:lstStyle/>
          <a:p>
            <a:pPr algn="l">
              <a:defRPr/>
            </a:pPr>
            <a:r>
              <a:rPr lang="nl-NL" sz="1200">
                <a:solidFill>
                  <a:schemeClr val="bg2"/>
                </a:solidFill>
                <a:latin typeface="Calibri Light"/>
                <a:cs typeface="Calibri Light"/>
              </a:rPr>
              <a:t>Ontvangers mogen </a:t>
            </a:r>
            <a:r>
              <a:rPr lang="nl-NL" sz="1200" b="1">
                <a:solidFill>
                  <a:srgbClr val="92D050"/>
                </a:solidFill>
                <a:latin typeface="Calibri Light"/>
                <a:cs typeface="Calibri Light"/>
              </a:rPr>
              <a:t>TLP:GREEN</a:t>
            </a:r>
            <a:r>
              <a:rPr lang="nl-NL" sz="1200">
                <a:solidFill>
                  <a:srgbClr val="92D050"/>
                </a:solidFill>
                <a:latin typeface="Calibri Light"/>
                <a:cs typeface="Calibri Light"/>
              </a:rPr>
              <a:t> </a:t>
            </a:r>
            <a:r>
              <a:rPr lang="nl-NL" sz="1200">
                <a:solidFill>
                  <a:schemeClr val="bg2"/>
                </a:solidFill>
                <a:latin typeface="Calibri Light"/>
                <a:cs typeface="Calibri Light"/>
              </a:rPr>
              <a:t>informatie delen met collega's en partners, maar niet via publiek toegankelijke kanalen.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2E57CB-FC99-7522-4C2D-7961B3EA958B}"/>
              </a:ext>
            </a:extLst>
          </p:cNvPr>
          <p:cNvSpPr/>
          <p:nvPr userDrawn="1"/>
        </p:nvSpPr>
        <p:spPr bwMode="auto">
          <a:xfrm>
            <a:off x="6660275" y="2773901"/>
            <a:ext cx="1890000" cy="1260000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t"/>
          <a:lstStyle/>
          <a:p>
            <a:pPr algn="l">
              <a:defRPr/>
            </a:pPr>
            <a:r>
              <a:rPr lang="nl-NL" sz="1200" b="0">
                <a:solidFill>
                  <a:schemeClr val="bg2"/>
                </a:solidFill>
                <a:latin typeface="Calibri Light"/>
                <a:cs typeface="Calibri Light"/>
              </a:rPr>
              <a:t>Ontvangers mogen </a:t>
            </a:r>
            <a:r>
              <a:rPr lang="nl-NL" sz="1200" b="1">
                <a:solidFill>
                  <a:schemeClr val="bg2"/>
                </a:solidFill>
                <a:latin typeface="Calibri Light"/>
                <a:cs typeface="Calibri Light"/>
              </a:rPr>
              <a:t>TLP:WHITE </a:t>
            </a:r>
            <a:r>
              <a:rPr lang="nl-NL" sz="1200">
                <a:solidFill>
                  <a:schemeClr val="bg2"/>
                </a:solidFill>
                <a:latin typeface="Calibri Light"/>
                <a:cs typeface="Calibri Light"/>
              </a:rPr>
              <a:t>informatie vrij verspreiden, voor zover de verspreiding niet strijdig is met de wet.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24E008-2EE5-F611-16CD-52415EF6372D}"/>
              </a:ext>
            </a:extLst>
          </p:cNvPr>
          <p:cNvGrpSpPr/>
          <p:nvPr userDrawn="1"/>
        </p:nvGrpSpPr>
        <p:grpSpPr>
          <a:xfrm>
            <a:off x="7127333" y="1208209"/>
            <a:ext cx="958476" cy="1236378"/>
            <a:chOff x="4499992" y="555526"/>
            <a:chExt cx="1605976" cy="207161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D429FD-1187-691C-A6C5-3A70A3D0E2D5}"/>
                </a:ext>
              </a:extLst>
            </p:cNvPr>
            <p:cNvGrpSpPr/>
            <p:nvPr/>
          </p:nvGrpSpPr>
          <p:grpSpPr>
            <a:xfrm>
              <a:off x="4499992" y="555526"/>
              <a:ext cx="1605976" cy="2071616"/>
              <a:chOff x="5004048" y="627534"/>
              <a:chExt cx="936104" cy="1224136"/>
            </a:xfrm>
            <a:solidFill>
              <a:srgbClr val="415A69"/>
            </a:solidFill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5F65092F-7148-AC0B-A37D-A317EC3E0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33896"/>
              <a:stretch/>
            </p:blipFill>
            <p:spPr>
              <a:xfrm>
                <a:off x="5004048" y="627534"/>
                <a:ext cx="936104" cy="618806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7C4CF5DB-E6D1-9655-70CD-E39107C448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90"/>
              <a:stretch/>
            </p:blipFill>
            <p:spPr>
              <a:xfrm>
                <a:off x="5004048" y="1233747"/>
                <a:ext cx="936104" cy="617923"/>
              </a:xfrm>
              <a:prstGeom prst="rect">
                <a:avLst/>
              </a:prstGeom>
            </p:spPr>
          </p:pic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5385DD-2CAD-F2EB-1A1C-0C63D799295F}"/>
                </a:ext>
              </a:extLst>
            </p:cNvPr>
            <p:cNvSpPr/>
            <p:nvPr/>
          </p:nvSpPr>
          <p:spPr>
            <a:xfrm>
              <a:off x="5103007" y="679302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815586-8AFF-3E25-5D4D-46AFC57A91F7}"/>
                </a:ext>
              </a:extLst>
            </p:cNvPr>
            <p:cNvSpPr/>
            <p:nvPr/>
          </p:nvSpPr>
          <p:spPr>
            <a:xfrm>
              <a:off x="5103007" y="1160810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61E67A8-7C8B-3A14-352B-77158F32E72C}"/>
                </a:ext>
              </a:extLst>
            </p:cNvPr>
            <p:cNvSpPr/>
            <p:nvPr/>
          </p:nvSpPr>
          <p:spPr>
            <a:xfrm>
              <a:off x="5103007" y="2123827"/>
              <a:ext cx="399268" cy="393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71062B5-98AB-51A6-D3F6-57F914C4F833}"/>
                </a:ext>
              </a:extLst>
            </p:cNvPr>
            <p:cNvSpPr/>
            <p:nvPr/>
          </p:nvSpPr>
          <p:spPr>
            <a:xfrm>
              <a:off x="5103007" y="1642318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535A3B-B58C-4BA2-00FE-A790DE9D208C}"/>
              </a:ext>
            </a:extLst>
          </p:cNvPr>
          <p:cNvGrpSpPr/>
          <p:nvPr userDrawn="1"/>
        </p:nvGrpSpPr>
        <p:grpSpPr>
          <a:xfrm>
            <a:off x="953622" y="1208209"/>
            <a:ext cx="958476" cy="1236378"/>
            <a:chOff x="4499992" y="555526"/>
            <a:chExt cx="1605976" cy="20716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B531B18-EC99-C48F-F56C-AC29D9BE593D}"/>
                </a:ext>
              </a:extLst>
            </p:cNvPr>
            <p:cNvGrpSpPr/>
            <p:nvPr/>
          </p:nvGrpSpPr>
          <p:grpSpPr>
            <a:xfrm>
              <a:off x="4499992" y="555526"/>
              <a:ext cx="1605976" cy="2071616"/>
              <a:chOff x="5004048" y="627534"/>
              <a:chExt cx="936104" cy="1224136"/>
            </a:xfrm>
            <a:solidFill>
              <a:srgbClr val="415A69"/>
            </a:solidFill>
          </p:grpSpPr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6C478416-1444-CA27-25B4-3F247133E0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33896"/>
              <a:stretch/>
            </p:blipFill>
            <p:spPr>
              <a:xfrm>
                <a:off x="5004048" y="627534"/>
                <a:ext cx="936104" cy="618806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8C11880C-50DC-FCE7-9A10-AA602BB911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90"/>
              <a:stretch/>
            </p:blipFill>
            <p:spPr>
              <a:xfrm>
                <a:off x="5004048" y="1233747"/>
                <a:ext cx="936104" cy="617923"/>
              </a:xfrm>
              <a:prstGeom prst="rect">
                <a:avLst/>
              </a:prstGeom>
            </p:spPr>
          </p:pic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BFE743-C37A-61EB-15A0-A8D88709D27E}"/>
                </a:ext>
              </a:extLst>
            </p:cNvPr>
            <p:cNvSpPr/>
            <p:nvPr/>
          </p:nvSpPr>
          <p:spPr>
            <a:xfrm>
              <a:off x="5103007" y="679302"/>
              <a:ext cx="399268" cy="39384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D31D1B2-6848-034D-D09F-07753CAD6FFF}"/>
                </a:ext>
              </a:extLst>
            </p:cNvPr>
            <p:cNvSpPr/>
            <p:nvPr/>
          </p:nvSpPr>
          <p:spPr>
            <a:xfrm>
              <a:off x="5103007" y="1160810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674304-E02C-09EC-81D7-1344D8888C35}"/>
                </a:ext>
              </a:extLst>
            </p:cNvPr>
            <p:cNvSpPr/>
            <p:nvPr/>
          </p:nvSpPr>
          <p:spPr>
            <a:xfrm>
              <a:off x="5103007" y="2123827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282ACF5-F325-04B6-F8D5-FE9C5A66EB1D}"/>
                </a:ext>
              </a:extLst>
            </p:cNvPr>
            <p:cNvSpPr/>
            <p:nvPr/>
          </p:nvSpPr>
          <p:spPr>
            <a:xfrm>
              <a:off x="5103007" y="1642318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D5761C7-F7C1-C237-6F39-3DF2B3FA9FD3}"/>
              </a:ext>
            </a:extLst>
          </p:cNvPr>
          <p:cNvGrpSpPr/>
          <p:nvPr userDrawn="1"/>
        </p:nvGrpSpPr>
        <p:grpSpPr>
          <a:xfrm>
            <a:off x="3011526" y="1208209"/>
            <a:ext cx="958476" cy="1236378"/>
            <a:chOff x="4499992" y="555526"/>
            <a:chExt cx="1605976" cy="207161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1B214B9-C0DA-F334-DDBC-85A94475B3AF}"/>
                </a:ext>
              </a:extLst>
            </p:cNvPr>
            <p:cNvGrpSpPr/>
            <p:nvPr/>
          </p:nvGrpSpPr>
          <p:grpSpPr>
            <a:xfrm>
              <a:off x="4499992" y="555526"/>
              <a:ext cx="1605976" cy="2071616"/>
              <a:chOff x="5004048" y="627534"/>
              <a:chExt cx="936104" cy="1224136"/>
            </a:xfrm>
            <a:solidFill>
              <a:srgbClr val="415A69"/>
            </a:solidFill>
          </p:grpSpPr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162B9E5D-ADDE-4E23-D056-2097CCFA27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33896"/>
              <a:stretch/>
            </p:blipFill>
            <p:spPr>
              <a:xfrm>
                <a:off x="5004048" y="627534"/>
                <a:ext cx="936104" cy="618806"/>
              </a:xfrm>
              <a:prstGeom prst="rect">
                <a:avLst/>
              </a:prstGeom>
            </p:spPr>
          </p:pic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D27F2E61-FE27-537D-588F-E9755FEC5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90"/>
              <a:stretch/>
            </p:blipFill>
            <p:spPr>
              <a:xfrm>
                <a:off x="5004048" y="1233747"/>
                <a:ext cx="936104" cy="617923"/>
              </a:xfrm>
              <a:prstGeom prst="rect">
                <a:avLst/>
              </a:prstGeom>
            </p:spPr>
          </p:pic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28CF9C6-17E9-88FB-A5EB-11DEFA49E4C4}"/>
                </a:ext>
              </a:extLst>
            </p:cNvPr>
            <p:cNvSpPr/>
            <p:nvPr/>
          </p:nvSpPr>
          <p:spPr>
            <a:xfrm>
              <a:off x="5103007" y="679302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FD2C106-F46C-82FD-DF41-AF1F9FDF0D40}"/>
                </a:ext>
              </a:extLst>
            </p:cNvPr>
            <p:cNvSpPr/>
            <p:nvPr/>
          </p:nvSpPr>
          <p:spPr>
            <a:xfrm>
              <a:off x="5103007" y="1160810"/>
              <a:ext cx="399268" cy="393848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D705EA0-4104-37F3-C81B-63D23AA97A4B}"/>
                </a:ext>
              </a:extLst>
            </p:cNvPr>
            <p:cNvSpPr/>
            <p:nvPr/>
          </p:nvSpPr>
          <p:spPr>
            <a:xfrm>
              <a:off x="5103007" y="2123827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5127E4C-C4E3-1E29-AF43-6350D1751F35}"/>
                </a:ext>
              </a:extLst>
            </p:cNvPr>
            <p:cNvSpPr/>
            <p:nvPr/>
          </p:nvSpPr>
          <p:spPr>
            <a:xfrm>
              <a:off x="5103007" y="1642318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97317C-1B28-EF3C-D883-415B38294878}"/>
              </a:ext>
            </a:extLst>
          </p:cNvPr>
          <p:cNvGrpSpPr/>
          <p:nvPr userDrawn="1"/>
        </p:nvGrpSpPr>
        <p:grpSpPr>
          <a:xfrm>
            <a:off x="5069430" y="1208209"/>
            <a:ext cx="958476" cy="1236378"/>
            <a:chOff x="4499992" y="555526"/>
            <a:chExt cx="1605976" cy="20716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85E2658-19FB-BF78-212E-4215719B5F8C}"/>
                </a:ext>
              </a:extLst>
            </p:cNvPr>
            <p:cNvGrpSpPr/>
            <p:nvPr/>
          </p:nvGrpSpPr>
          <p:grpSpPr>
            <a:xfrm>
              <a:off x="4499992" y="555526"/>
              <a:ext cx="1605976" cy="2071616"/>
              <a:chOff x="5004048" y="627534"/>
              <a:chExt cx="936104" cy="1224136"/>
            </a:xfrm>
            <a:solidFill>
              <a:srgbClr val="415A69"/>
            </a:solidFill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8A6DC0A3-9EAA-9812-8604-8312101908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33896"/>
              <a:stretch/>
            </p:blipFill>
            <p:spPr>
              <a:xfrm>
                <a:off x="5004048" y="627534"/>
                <a:ext cx="936104" cy="618806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829D78B6-CD8B-6408-F240-757F78F65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990"/>
              <a:stretch/>
            </p:blipFill>
            <p:spPr>
              <a:xfrm>
                <a:off x="5004048" y="1233747"/>
                <a:ext cx="936104" cy="617923"/>
              </a:xfrm>
              <a:prstGeom prst="rect">
                <a:avLst/>
              </a:prstGeom>
            </p:spPr>
          </p:pic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D9357C1-5B33-C3EF-CEF3-A68202B5AB6B}"/>
                </a:ext>
              </a:extLst>
            </p:cNvPr>
            <p:cNvSpPr/>
            <p:nvPr/>
          </p:nvSpPr>
          <p:spPr>
            <a:xfrm>
              <a:off x="5103007" y="679302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36247F-D23D-9C62-ACE1-ACBAA4C9215E}"/>
                </a:ext>
              </a:extLst>
            </p:cNvPr>
            <p:cNvSpPr/>
            <p:nvPr/>
          </p:nvSpPr>
          <p:spPr>
            <a:xfrm>
              <a:off x="5103007" y="1160810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9C40410-1950-1025-15A1-4F83877204A6}"/>
                </a:ext>
              </a:extLst>
            </p:cNvPr>
            <p:cNvSpPr/>
            <p:nvPr/>
          </p:nvSpPr>
          <p:spPr>
            <a:xfrm>
              <a:off x="5103007" y="2123827"/>
              <a:ext cx="399268" cy="393848"/>
            </a:xfrm>
            <a:prstGeom prst="ellipse">
              <a:avLst/>
            </a:prstGeom>
            <a:solidFill>
              <a:srgbClr val="415A69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80892B8-7CE5-9147-F61E-2E6A9320B90D}"/>
                </a:ext>
              </a:extLst>
            </p:cNvPr>
            <p:cNvSpPr/>
            <p:nvPr/>
          </p:nvSpPr>
          <p:spPr>
            <a:xfrm>
              <a:off x="5103007" y="1642318"/>
              <a:ext cx="399268" cy="3938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rgbClr val="415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5948467D-747B-C4C6-A233-5839172F471C}"/>
              </a:ext>
            </a:extLst>
          </p:cNvPr>
          <p:cNvSpPr/>
          <p:nvPr userDrawn="1"/>
        </p:nvSpPr>
        <p:spPr bwMode="auto">
          <a:xfrm>
            <a:off x="541324" y="2775959"/>
            <a:ext cx="1890000" cy="1260000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t"/>
          <a:lstStyle/>
          <a:p>
            <a:pPr algn="l">
              <a:defRPr/>
            </a:pPr>
            <a:r>
              <a:rPr lang="nl-NL" sz="1200">
                <a:solidFill>
                  <a:schemeClr val="bg2"/>
                </a:solidFill>
                <a:latin typeface="Calibri Light"/>
                <a:cs typeface="Calibri Light"/>
              </a:rPr>
              <a:t>Ontvangers mogen </a:t>
            </a:r>
            <a:r>
              <a:rPr lang="nl-NL" sz="1200" b="1">
                <a:solidFill>
                  <a:srgbClr val="FF0000"/>
                </a:solidFill>
                <a:latin typeface="Calibri Light"/>
                <a:cs typeface="Calibri Light"/>
              </a:rPr>
              <a:t>TLP:RED </a:t>
            </a:r>
            <a:r>
              <a:rPr lang="nl-NL" sz="1200">
                <a:solidFill>
                  <a:schemeClr val="bg2"/>
                </a:solidFill>
                <a:latin typeface="Calibri Light"/>
                <a:cs typeface="Calibri Light"/>
              </a:rPr>
              <a:t>informatie niet met anderen bespreken, behalve de rechtstreeks geadresseerden.</a:t>
            </a:r>
          </a:p>
        </p:txBody>
      </p:sp>
    </p:spTree>
    <p:extLst>
      <p:ext uri="{BB962C8B-B14F-4D97-AF65-F5344CB8AC3E}">
        <p14:creationId xmlns:p14="http://schemas.microsoft.com/office/powerpoint/2010/main" val="189665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>
            <a:extLst>
              <a:ext uri="{FF2B5EF4-FFF2-40B4-BE49-F238E27FC236}">
                <a16:creationId xmlns:a16="http://schemas.microsoft.com/office/drawing/2014/main" id="{82A81BEC-6CC3-F44A-ADD4-5739C613B64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143500"/>
            <a:chOff x="0" y="0"/>
            <a:chExt cx="12198350" cy="6858000"/>
          </a:xfrm>
        </p:grpSpPr>
        <p:sp>
          <p:nvSpPr>
            <p:cNvPr id="6" name="Rechthoek 6">
              <a:extLst>
                <a:ext uri="{FF2B5EF4-FFF2-40B4-BE49-F238E27FC236}">
                  <a16:creationId xmlns:a16="http://schemas.microsoft.com/office/drawing/2014/main" id="{331D38C6-860F-A445-B8A3-DFE78A5B37E4}"/>
                </a:ext>
              </a:extLst>
            </p:cNvPr>
            <p:cNvSpPr/>
            <p:nvPr/>
          </p:nvSpPr>
          <p:spPr>
            <a:xfrm>
              <a:off x="0" y="260351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7" name="Rechthoek 7">
              <a:extLst>
                <a:ext uri="{FF2B5EF4-FFF2-40B4-BE49-F238E27FC236}">
                  <a16:creationId xmlns:a16="http://schemas.microsoft.com/office/drawing/2014/main" id="{2B1C694E-78DC-7947-9EB8-1BEA7BB8C809}"/>
                </a:ext>
              </a:extLst>
            </p:cNvPr>
            <p:cNvSpPr/>
            <p:nvPr/>
          </p:nvSpPr>
          <p:spPr>
            <a:xfrm>
              <a:off x="0" y="5806017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8" name="Rechthoek 8">
              <a:extLst>
                <a:ext uri="{FF2B5EF4-FFF2-40B4-BE49-F238E27FC236}">
                  <a16:creationId xmlns:a16="http://schemas.microsoft.com/office/drawing/2014/main" id="{544D8BE2-E7E6-564C-B4E1-566A0F5C6913}"/>
                </a:ext>
              </a:extLst>
            </p:cNvPr>
            <p:cNvSpPr/>
            <p:nvPr/>
          </p:nvSpPr>
          <p:spPr>
            <a:xfrm rot="16200000">
              <a:off x="-3032977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9" name="Rechthoek 9">
              <a:extLst>
                <a:ext uri="{FF2B5EF4-FFF2-40B4-BE49-F238E27FC236}">
                  <a16:creationId xmlns:a16="http://schemas.microsoft.com/office/drawing/2014/main" id="{A081F614-A811-764A-ABE5-412FB2B556D3}"/>
                </a:ext>
              </a:extLst>
            </p:cNvPr>
            <p:cNvSpPr/>
            <p:nvPr/>
          </p:nvSpPr>
          <p:spPr>
            <a:xfrm rot="16200000">
              <a:off x="8373328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0" name="Rechthoek 10">
              <a:extLst>
                <a:ext uri="{FF2B5EF4-FFF2-40B4-BE49-F238E27FC236}">
                  <a16:creationId xmlns:a16="http://schemas.microsoft.com/office/drawing/2014/main" id="{9647CEEB-3C36-0442-AEA5-32728DC5CF97}"/>
                </a:ext>
              </a:extLst>
            </p:cNvPr>
            <p:cNvSpPr/>
            <p:nvPr/>
          </p:nvSpPr>
          <p:spPr>
            <a:xfrm>
              <a:off x="0" y="14774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1" name="Rechthoek 11">
              <a:extLst>
                <a:ext uri="{FF2B5EF4-FFF2-40B4-BE49-F238E27FC236}">
                  <a16:creationId xmlns:a16="http://schemas.microsoft.com/office/drawing/2014/main" id="{A3F38687-1997-B74E-98B9-754B8ADA0EAB}"/>
                </a:ext>
              </a:extLst>
            </p:cNvPr>
            <p:cNvSpPr/>
            <p:nvPr/>
          </p:nvSpPr>
          <p:spPr>
            <a:xfrm>
              <a:off x="0" y="51858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2" name="Rechthoek 12">
              <a:extLst>
                <a:ext uri="{FF2B5EF4-FFF2-40B4-BE49-F238E27FC236}">
                  <a16:creationId xmlns:a16="http://schemas.microsoft.com/office/drawing/2014/main" id="{89AEA5E7-F594-2445-BD4E-5919790EE7D8}"/>
                </a:ext>
              </a:extLst>
            </p:cNvPr>
            <p:cNvSpPr/>
            <p:nvPr/>
          </p:nvSpPr>
          <p:spPr>
            <a:xfrm rot="16200000">
              <a:off x="-2186928" y="3362291"/>
              <a:ext cx="6858000" cy="1334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</p:grpSp>
      <p:sp>
        <p:nvSpPr>
          <p:cNvPr id="13" name="Tijdelijke aanduiding voor dianummer 4">
            <a:extLst>
              <a:ext uri="{FF2B5EF4-FFF2-40B4-BE49-F238E27FC236}">
                <a16:creationId xmlns:a16="http://schemas.microsoft.com/office/drawing/2014/main" id="{A7A864EF-E985-4248-9190-823D3CE8B3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520EC2-4F73-AF4C-9182-5D28AF2BCD70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CC965C51-C9A3-7EE4-52CD-3F093E4197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25" y="614485"/>
            <a:ext cx="4179600" cy="2301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noProof="0" err="1"/>
              <a:t>Whoami</a:t>
            </a:r>
            <a:endParaRPr lang="nl-NL" noProof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41B5BC12-5003-DDA1-CEC0-489260B5BB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325" y="1081086"/>
            <a:ext cx="4179600" cy="34479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None/>
              <a:defRPr sz="160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1400"/>
            </a:lvl2pPr>
            <a:lvl3pPr marL="144000" indent="-14400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Your name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This is the third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46DE33-6B3F-7276-047D-38F6CDB6373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08261" y="492125"/>
            <a:ext cx="4135739" cy="416718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470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ID" hidden="1">
            <a:extLst>
              <a:ext uri="{FF2B5EF4-FFF2-40B4-BE49-F238E27FC236}">
                <a16:creationId xmlns:a16="http://schemas.microsoft.com/office/drawing/2014/main" id="{1C7085CD-B383-644F-9F01-DB87E84FEB1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143500"/>
            <a:chOff x="0" y="0"/>
            <a:chExt cx="12198350" cy="6858000"/>
          </a:xfrm>
        </p:grpSpPr>
        <p:sp>
          <p:nvSpPr>
            <p:cNvPr id="5" name="Rechthoek 6">
              <a:extLst>
                <a:ext uri="{FF2B5EF4-FFF2-40B4-BE49-F238E27FC236}">
                  <a16:creationId xmlns:a16="http://schemas.microsoft.com/office/drawing/2014/main" id="{964C7EC4-0B37-0547-B8A9-9E72F277C43A}"/>
                </a:ext>
              </a:extLst>
            </p:cNvPr>
            <p:cNvSpPr/>
            <p:nvPr/>
          </p:nvSpPr>
          <p:spPr>
            <a:xfrm>
              <a:off x="0" y="260351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6" name="Rechthoek 7">
              <a:extLst>
                <a:ext uri="{FF2B5EF4-FFF2-40B4-BE49-F238E27FC236}">
                  <a16:creationId xmlns:a16="http://schemas.microsoft.com/office/drawing/2014/main" id="{32CF6F7E-E908-2641-B661-47AF28810C65}"/>
                </a:ext>
              </a:extLst>
            </p:cNvPr>
            <p:cNvSpPr/>
            <p:nvPr/>
          </p:nvSpPr>
          <p:spPr>
            <a:xfrm>
              <a:off x="0" y="5806017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7" name="Rechthoek 8">
              <a:extLst>
                <a:ext uri="{FF2B5EF4-FFF2-40B4-BE49-F238E27FC236}">
                  <a16:creationId xmlns:a16="http://schemas.microsoft.com/office/drawing/2014/main" id="{274D5AB6-54E3-5943-AC84-748D9DF0ABBD}"/>
                </a:ext>
              </a:extLst>
            </p:cNvPr>
            <p:cNvSpPr/>
            <p:nvPr/>
          </p:nvSpPr>
          <p:spPr>
            <a:xfrm rot="16200000">
              <a:off x="-3032977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8" name="Rechthoek 9">
              <a:extLst>
                <a:ext uri="{FF2B5EF4-FFF2-40B4-BE49-F238E27FC236}">
                  <a16:creationId xmlns:a16="http://schemas.microsoft.com/office/drawing/2014/main" id="{37A19D81-E063-D64A-B83E-EC9414F95F94}"/>
                </a:ext>
              </a:extLst>
            </p:cNvPr>
            <p:cNvSpPr/>
            <p:nvPr/>
          </p:nvSpPr>
          <p:spPr>
            <a:xfrm rot="16200000">
              <a:off x="8373328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9" name="Rechthoek 10">
              <a:extLst>
                <a:ext uri="{FF2B5EF4-FFF2-40B4-BE49-F238E27FC236}">
                  <a16:creationId xmlns:a16="http://schemas.microsoft.com/office/drawing/2014/main" id="{A4FF7FB2-5CE7-494A-B5EC-D8B1B8E79466}"/>
                </a:ext>
              </a:extLst>
            </p:cNvPr>
            <p:cNvSpPr/>
            <p:nvPr/>
          </p:nvSpPr>
          <p:spPr>
            <a:xfrm>
              <a:off x="0" y="14774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0" name="Rechthoek 11">
              <a:extLst>
                <a:ext uri="{FF2B5EF4-FFF2-40B4-BE49-F238E27FC236}">
                  <a16:creationId xmlns:a16="http://schemas.microsoft.com/office/drawing/2014/main" id="{90124AC4-EF23-EE47-B560-0DADEA29E9A1}"/>
                </a:ext>
              </a:extLst>
            </p:cNvPr>
            <p:cNvSpPr/>
            <p:nvPr/>
          </p:nvSpPr>
          <p:spPr>
            <a:xfrm>
              <a:off x="0" y="51858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1" name="Rechthoek 12">
              <a:extLst>
                <a:ext uri="{FF2B5EF4-FFF2-40B4-BE49-F238E27FC236}">
                  <a16:creationId xmlns:a16="http://schemas.microsoft.com/office/drawing/2014/main" id="{DA22A7DA-49D6-A44A-BF52-E5302080DF17}"/>
                </a:ext>
              </a:extLst>
            </p:cNvPr>
            <p:cNvSpPr/>
            <p:nvPr/>
          </p:nvSpPr>
          <p:spPr>
            <a:xfrm rot="16200000">
              <a:off x="-2186928" y="3362291"/>
              <a:ext cx="6858000" cy="1334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</p:grp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541324" y="1081086"/>
            <a:ext cx="8008945" cy="34479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None/>
              <a:defRPr sz="160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1400"/>
            </a:lvl2pPr>
            <a:lvl3pPr marL="144000" indent="-14400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</a:lstStyle>
          <a:p>
            <a:pPr lvl="0"/>
            <a:r>
              <a:rPr lang="en-US"/>
              <a:t>Your name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This is the third level</a:t>
            </a:r>
          </a:p>
          <a:p>
            <a:pPr lvl="0"/>
            <a:endParaRPr lang="en-US"/>
          </a:p>
        </p:txBody>
      </p:sp>
      <p:sp>
        <p:nvSpPr>
          <p:cNvPr id="12" name="Tijdelijke aanduiding voor dianummer 4">
            <a:extLst>
              <a:ext uri="{FF2B5EF4-FFF2-40B4-BE49-F238E27FC236}">
                <a16:creationId xmlns:a16="http://schemas.microsoft.com/office/drawing/2014/main" id="{A079957F-F2DE-0842-BD30-F0103EC2D5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B49802B-60F2-BA42-9391-83DE0AC4F907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14AC8750-3DA6-B020-5783-5D937FE6FE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24" y="614485"/>
            <a:ext cx="8008945" cy="2301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noProof="0" err="1"/>
              <a:t>Title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4871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on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>
            <a:extLst>
              <a:ext uri="{FF2B5EF4-FFF2-40B4-BE49-F238E27FC236}">
                <a16:creationId xmlns:a16="http://schemas.microsoft.com/office/drawing/2014/main" id="{82A81BEC-6CC3-F44A-ADD4-5739C613B64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143500"/>
            <a:chOff x="0" y="0"/>
            <a:chExt cx="12198350" cy="6858000"/>
          </a:xfrm>
        </p:grpSpPr>
        <p:sp>
          <p:nvSpPr>
            <p:cNvPr id="6" name="Rechthoek 6">
              <a:extLst>
                <a:ext uri="{FF2B5EF4-FFF2-40B4-BE49-F238E27FC236}">
                  <a16:creationId xmlns:a16="http://schemas.microsoft.com/office/drawing/2014/main" id="{331D38C6-860F-A445-B8A3-DFE78A5B37E4}"/>
                </a:ext>
              </a:extLst>
            </p:cNvPr>
            <p:cNvSpPr/>
            <p:nvPr/>
          </p:nvSpPr>
          <p:spPr>
            <a:xfrm>
              <a:off x="0" y="260351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7" name="Rechthoek 7">
              <a:extLst>
                <a:ext uri="{FF2B5EF4-FFF2-40B4-BE49-F238E27FC236}">
                  <a16:creationId xmlns:a16="http://schemas.microsoft.com/office/drawing/2014/main" id="{2B1C694E-78DC-7947-9EB8-1BEA7BB8C809}"/>
                </a:ext>
              </a:extLst>
            </p:cNvPr>
            <p:cNvSpPr/>
            <p:nvPr/>
          </p:nvSpPr>
          <p:spPr>
            <a:xfrm>
              <a:off x="0" y="5806017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8" name="Rechthoek 8">
              <a:extLst>
                <a:ext uri="{FF2B5EF4-FFF2-40B4-BE49-F238E27FC236}">
                  <a16:creationId xmlns:a16="http://schemas.microsoft.com/office/drawing/2014/main" id="{544D8BE2-E7E6-564C-B4E1-566A0F5C6913}"/>
                </a:ext>
              </a:extLst>
            </p:cNvPr>
            <p:cNvSpPr/>
            <p:nvPr/>
          </p:nvSpPr>
          <p:spPr>
            <a:xfrm rot="16200000">
              <a:off x="-3032977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9" name="Rechthoek 9">
              <a:extLst>
                <a:ext uri="{FF2B5EF4-FFF2-40B4-BE49-F238E27FC236}">
                  <a16:creationId xmlns:a16="http://schemas.microsoft.com/office/drawing/2014/main" id="{A081F614-A811-764A-ABE5-412FB2B556D3}"/>
                </a:ext>
              </a:extLst>
            </p:cNvPr>
            <p:cNvSpPr/>
            <p:nvPr/>
          </p:nvSpPr>
          <p:spPr>
            <a:xfrm rot="16200000">
              <a:off x="8373328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0" name="Rechthoek 10">
              <a:extLst>
                <a:ext uri="{FF2B5EF4-FFF2-40B4-BE49-F238E27FC236}">
                  <a16:creationId xmlns:a16="http://schemas.microsoft.com/office/drawing/2014/main" id="{9647CEEB-3C36-0442-AEA5-32728DC5CF97}"/>
                </a:ext>
              </a:extLst>
            </p:cNvPr>
            <p:cNvSpPr/>
            <p:nvPr/>
          </p:nvSpPr>
          <p:spPr>
            <a:xfrm>
              <a:off x="0" y="14774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1" name="Rechthoek 11">
              <a:extLst>
                <a:ext uri="{FF2B5EF4-FFF2-40B4-BE49-F238E27FC236}">
                  <a16:creationId xmlns:a16="http://schemas.microsoft.com/office/drawing/2014/main" id="{A3F38687-1997-B74E-98B9-754B8ADA0EAB}"/>
                </a:ext>
              </a:extLst>
            </p:cNvPr>
            <p:cNvSpPr/>
            <p:nvPr/>
          </p:nvSpPr>
          <p:spPr>
            <a:xfrm>
              <a:off x="0" y="51858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2" name="Rechthoek 12">
              <a:extLst>
                <a:ext uri="{FF2B5EF4-FFF2-40B4-BE49-F238E27FC236}">
                  <a16:creationId xmlns:a16="http://schemas.microsoft.com/office/drawing/2014/main" id="{89AEA5E7-F594-2445-BD4E-5919790EE7D8}"/>
                </a:ext>
              </a:extLst>
            </p:cNvPr>
            <p:cNvSpPr/>
            <p:nvPr/>
          </p:nvSpPr>
          <p:spPr>
            <a:xfrm rot="16200000">
              <a:off x="-2186928" y="3362291"/>
              <a:ext cx="6858000" cy="1334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</p:grpSp>
      <p:sp>
        <p:nvSpPr>
          <p:cNvPr id="13" name="Tijdelijke aanduiding voor dianummer 4">
            <a:extLst>
              <a:ext uri="{FF2B5EF4-FFF2-40B4-BE49-F238E27FC236}">
                <a16:creationId xmlns:a16="http://schemas.microsoft.com/office/drawing/2014/main" id="{A7A864EF-E985-4248-9190-823D3CE8B3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520EC2-4F73-AF4C-9182-5D28AF2BCD70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CC965C51-C9A3-7EE4-52CD-3F093E4197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25" y="614485"/>
            <a:ext cx="4179600" cy="2301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noProof="0" err="1"/>
              <a:t>Title</a:t>
            </a:r>
            <a:endParaRPr lang="nl-NL" noProof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41B5BC12-5003-DDA1-CEC0-489260B5BB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325" y="1081086"/>
            <a:ext cx="4179600" cy="34479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None/>
              <a:defRPr sz="160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1400"/>
            </a:lvl2pPr>
            <a:lvl3pPr marL="144000" indent="-14400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</a:lstStyle>
          <a:p>
            <a:pPr lvl="0"/>
            <a:r>
              <a:rPr lang="en-US"/>
              <a:t>Your name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This is the third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5AE46B-2F6E-777D-A8A6-0529808706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08261" y="492125"/>
            <a:ext cx="4135738" cy="41731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685434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SzTx/>
              <a:buFont typeface="+mj-lt"/>
              <a:buNone/>
              <a:tabLst/>
              <a:defRPr lang="nl-NL" noProof="0" dirty="0" smtClean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5198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ID" hidden="1">
            <a:extLst>
              <a:ext uri="{FF2B5EF4-FFF2-40B4-BE49-F238E27FC236}">
                <a16:creationId xmlns:a16="http://schemas.microsoft.com/office/drawing/2014/main" id="{6AA07C69-A82C-574E-BB41-C1D7A5D0C928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143500"/>
            <a:chOff x="0" y="0"/>
            <a:chExt cx="12198350" cy="6858000"/>
          </a:xfrm>
        </p:grpSpPr>
        <p:sp>
          <p:nvSpPr>
            <p:cNvPr id="5" name="Rechthoek 6">
              <a:extLst>
                <a:ext uri="{FF2B5EF4-FFF2-40B4-BE49-F238E27FC236}">
                  <a16:creationId xmlns:a16="http://schemas.microsoft.com/office/drawing/2014/main" id="{36A42621-6ECD-174F-B71B-817577DA5591}"/>
                </a:ext>
              </a:extLst>
            </p:cNvPr>
            <p:cNvSpPr/>
            <p:nvPr/>
          </p:nvSpPr>
          <p:spPr>
            <a:xfrm>
              <a:off x="0" y="260351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6" name="Rechthoek 7">
              <a:extLst>
                <a:ext uri="{FF2B5EF4-FFF2-40B4-BE49-F238E27FC236}">
                  <a16:creationId xmlns:a16="http://schemas.microsoft.com/office/drawing/2014/main" id="{D7071D3A-2221-234C-8D77-3FB362FB1879}"/>
                </a:ext>
              </a:extLst>
            </p:cNvPr>
            <p:cNvSpPr/>
            <p:nvPr/>
          </p:nvSpPr>
          <p:spPr>
            <a:xfrm>
              <a:off x="0" y="5806017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7" name="Rechthoek 8">
              <a:extLst>
                <a:ext uri="{FF2B5EF4-FFF2-40B4-BE49-F238E27FC236}">
                  <a16:creationId xmlns:a16="http://schemas.microsoft.com/office/drawing/2014/main" id="{A5E7EB10-43FC-F146-814F-8D58ACD54331}"/>
                </a:ext>
              </a:extLst>
            </p:cNvPr>
            <p:cNvSpPr/>
            <p:nvPr/>
          </p:nvSpPr>
          <p:spPr>
            <a:xfrm rot="16200000">
              <a:off x="-3032977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8" name="Rechthoek 9">
              <a:extLst>
                <a:ext uri="{FF2B5EF4-FFF2-40B4-BE49-F238E27FC236}">
                  <a16:creationId xmlns:a16="http://schemas.microsoft.com/office/drawing/2014/main" id="{CCEC272D-511D-E54A-8CCD-22B7F326E8E1}"/>
                </a:ext>
              </a:extLst>
            </p:cNvPr>
            <p:cNvSpPr/>
            <p:nvPr/>
          </p:nvSpPr>
          <p:spPr>
            <a:xfrm rot="16200000">
              <a:off x="8373328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9" name="Rechthoek 10">
              <a:extLst>
                <a:ext uri="{FF2B5EF4-FFF2-40B4-BE49-F238E27FC236}">
                  <a16:creationId xmlns:a16="http://schemas.microsoft.com/office/drawing/2014/main" id="{3B64956A-CE7C-5442-A6DE-1F5C9488B7D0}"/>
                </a:ext>
              </a:extLst>
            </p:cNvPr>
            <p:cNvSpPr/>
            <p:nvPr/>
          </p:nvSpPr>
          <p:spPr>
            <a:xfrm>
              <a:off x="0" y="14774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0" name="Rechthoek 11">
              <a:extLst>
                <a:ext uri="{FF2B5EF4-FFF2-40B4-BE49-F238E27FC236}">
                  <a16:creationId xmlns:a16="http://schemas.microsoft.com/office/drawing/2014/main" id="{63C66D62-5606-0E44-97B7-3F7C33FD82EE}"/>
                </a:ext>
              </a:extLst>
            </p:cNvPr>
            <p:cNvSpPr/>
            <p:nvPr/>
          </p:nvSpPr>
          <p:spPr>
            <a:xfrm>
              <a:off x="0" y="51858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  <p:sp>
          <p:nvSpPr>
            <p:cNvPr id="11" name="Rechthoek 12">
              <a:extLst>
                <a:ext uri="{FF2B5EF4-FFF2-40B4-BE49-F238E27FC236}">
                  <a16:creationId xmlns:a16="http://schemas.microsoft.com/office/drawing/2014/main" id="{37FBCCF7-18EE-0C42-BCFF-80D0132DF52D}"/>
                </a:ext>
              </a:extLst>
            </p:cNvPr>
            <p:cNvSpPr/>
            <p:nvPr/>
          </p:nvSpPr>
          <p:spPr>
            <a:xfrm rot="16200000">
              <a:off x="-2186928" y="3362291"/>
              <a:ext cx="6858000" cy="1334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/>
            </a:p>
          </p:txBody>
        </p:sp>
      </p:grp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2" y="484188"/>
            <a:ext cx="9144001" cy="41757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685434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SzTx/>
              <a:buFont typeface="+mj-lt"/>
              <a:buNone/>
              <a:tabLst/>
              <a:defRPr lang="nl-NL" noProof="0" dirty="0" smtClean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ijdelijke aanduiding voor dianummer 4">
            <a:extLst>
              <a:ext uri="{FF2B5EF4-FFF2-40B4-BE49-F238E27FC236}">
                <a16:creationId xmlns:a16="http://schemas.microsoft.com/office/drawing/2014/main" id="{53CB1430-D44D-D948-BA45-00A5B3EAEA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B33FE8-183E-F743-8747-29AC1C882201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96C23906-FF7F-9EA9-DE12-7C6B6F782D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25" y="614485"/>
            <a:ext cx="4176000" cy="2301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noProof="0" err="1"/>
              <a:t>Title</a:t>
            </a:r>
            <a:endParaRPr lang="nl-NL" noProof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BDE10B12-153F-6D6E-F520-BA58DB83DB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1325" y="1081086"/>
            <a:ext cx="4179600" cy="34479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None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1400"/>
            </a:lvl2pPr>
            <a:lvl3pPr marL="144000" indent="-14400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352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(fade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ID" hidden="1">
            <a:extLst>
              <a:ext uri="{FF2B5EF4-FFF2-40B4-BE49-F238E27FC236}">
                <a16:creationId xmlns:a16="http://schemas.microsoft.com/office/drawing/2014/main" id="{29525EA4-9086-6944-9C47-FA74EFB7701B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143500"/>
            <a:chOff x="0" y="0"/>
            <a:chExt cx="12198350" cy="6858000"/>
          </a:xfrm>
        </p:grpSpPr>
        <p:sp>
          <p:nvSpPr>
            <p:cNvPr id="5" name="Rechthoek 6">
              <a:extLst>
                <a:ext uri="{FF2B5EF4-FFF2-40B4-BE49-F238E27FC236}">
                  <a16:creationId xmlns:a16="http://schemas.microsoft.com/office/drawing/2014/main" id="{2AEDCC5B-E0F3-5D40-A4A8-AA417A862167}"/>
                </a:ext>
              </a:extLst>
            </p:cNvPr>
            <p:cNvSpPr/>
            <p:nvPr/>
          </p:nvSpPr>
          <p:spPr>
            <a:xfrm>
              <a:off x="0" y="260351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 b="0" i="0">
                <a:latin typeface="Calibri" panose="020F0502020204030204" pitchFamily="34" charset="0"/>
              </a:endParaRPr>
            </a:p>
          </p:txBody>
        </p:sp>
        <p:sp>
          <p:nvSpPr>
            <p:cNvPr id="6" name="Rechthoek 7">
              <a:extLst>
                <a:ext uri="{FF2B5EF4-FFF2-40B4-BE49-F238E27FC236}">
                  <a16:creationId xmlns:a16="http://schemas.microsoft.com/office/drawing/2014/main" id="{9EA4FEB6-9EA1-5B41-8B67-933099B179DD}"/>
                </a:ext>
              </a:extLst>
            </p:cNvPr>
            <p:cNvSpPr/>
            <p:nvPr/>
          </p:nvSpPr>
          <p:spPr>
            <a:xfrm>
              <a:off x="0" y="5806017"/>
              <a:ext cx="12198350" cy="79163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 b="0" i="0">
                <a:latin typeface="Calibri" panose="020F0502020204030204" pitchFamily="34" charset="0"/>
              </a:endParaRPr>
            </a:p>
          </p:txBody>
        </p:sp>
        <p:sp>
          <p:nvSpPr>
            <p:cNvPr id="7" name="Rechthoek 8">
              <a:extLst>
                <a:ext uri="{FF2B5EF4-FFF2-40B4-BE49-F238E27FC236}">
                  <a16:creationId xmlns:a16="http://schemas.microsoft.com/office/drawing/2014/main" id="{8E8C6D72-498E-3043-B40D-12D561FDF453}"/>
                </a:ext>
              </a:extLst>
            </p:cNvPr>
            <p:cNvSpPr/>
            <p:nvPr/>
          </p:nvSpPr>
          <p:spPr>
            <a:xfrm rot="16200000">
              <a:off x="-3032977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 b="0" i="0">
                <a:latin typeface="Calibri" panose="020F0502020204030204" pitchFamily="34" charset="0"/>
              </a:endParaRPr>
            </a:p>
          </p:txBody>
        </p:sp>
        <p:sp>
          <p:nvSpPr>
            <p:cNvPr id="8" name="Rechthoek 9">
              <a:extLst>
                <a:ext uri="{FF2B5EF4-FFF2-40B4-BE49-F238E27FC236}">
                  <a16:creationId xmlns:a16="http://schemas.microsoft.com/office/drawing/2014/main" id="{BA685B42-75BE-A64F-9394-1D94CAE382F0}"/>
                </a:ext>
              </a:extLst>
            </p:cNvPr>
            <p:cNvSpPr/>
            <p:nvPr/>
          </p:nvSpPr>
          <p:spPr>
            <a:xfrm rot="16200000">
              <a:off x="8373328" y="3032977"/>
              <a:ext cx="6858000" cy="79204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 b="0" i="0">
                <a:latin typeface="Calibri" panose="020F0502020204030204" pitchFamily="34" charset="0"/>
              </a:endParaRPr>
            </a:p>
          </p:txBody>
        </p:sp>
        <p:sp>
          <p:nvSpPr>
            <p:cNvPr id="9" name="Rechthoek 10">
              <a:extLst>
                <a:ext uri="{FF2B5EF4-FFF2-40B4-BE49-F238E27FC236}">
                  <a16:creationId xmlns:a16="http://schemas.microsoft.com/office/drawing/2014/main" id="{9E56BDE0-7514-9640-8349-9FD15B5FE5C0}"/>
                </a:ext>
              </a:extLst>
            </p:cNvPr>
            <p:cNvSpPr/>
            <p:nvPr/>
          </p:nvSpPr>
          <p:spPr>
            <a:xfrm>
              <a:off x="0" y="14774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 b="0" i="0">
                <a:latin typeface="Calibri" panose="020F0502020204030204" pitchFamily="34" charset="0"/>
              </a:endParaRPr>
            </a:p>
          </p:txBody>
        </p:sp>
        <p:sp>
          <p:nvSpPr>
            <p:cNvPr id="10" name="Rechthoek 11">
              <a:extLst>
                <a:ext uri="{FF2B5EF4-FFF2-40B4-BE49-F238E27FC236}">
                  <a16:creationId xmlns:a16="http://schemas.microsoft.com/office/drawing/2014/main" id="{6205EC9F-4DFA-194D-B18C-79A89DE2D53F}"/>
                </a:ext>
              </a:extLst>
            </p:cNvPr>
            <p:cNvSpPr/>
            <p:nvPr/>
          </p:nvSpPr>
          <p:spPr>
            <a:xfrm>
              <a:off x="0" y="5185833"/>
              <a:ext cx="12198350" cy="2307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 b="0" i="0">
                <a:latin typeface="Calibri" panose="020F0502020204030204" pitchFamily="34" charset="0"/>
              </a:endParaRPr>
            </a:p>
          </p:txBody>
        </p:sp>
        <p:sp>
          <p:nvSpPr>
            <p:cNvPr id="11" name="Rechthoek 12">
              <a:extLst>
                <a:ext uri="{FF2B5EF4-FFF2-40B4-BE49-F238E27FC236}">
                  <a16:creationId xmlns:a16="http://schemas.microsoft.com/office/drawing/2014/main" id="{1D8B51FA-28F7-1248-A82A-F79BE70915DB}"/>
                </a:ext>
              </a:extLst>
            </p:cNvPr>
            <p:cNvSpPr/>
            <p:nvPr/>
          </p:nvSpPr>
          <p:spPr>
            <a:xfrm rot="16200000">
              <a:off x="-2186928" y="3362291"/>
              <a:ext cx="6858000" cy="1334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5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1" b="0" i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Tijdelijke aanduiding voor dianummer 4">
            <a:extLst>
              <a:ext uri="{FF2B5EF4-FFF2-40B4-BE49-F238E27FC236}">
                <a16:creationId xmlns:a16="http://schemas.microsoft.com/office/drawing/2014/main" id="{A5EEC056-7D2D-9641-8CC2-31EA3DD56A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2BA284B6-4789-E946-8245-FA5529EB6CF0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D3B0AC-A774-5B46-B2B9-B05A2B02978E}"/>
              </a:ext>
            </a:extLst>
          </p:cNvPr>
          <p:cNvSpPr/>
          <p:nvPr userDrawn="1"/>
        </p:nvSpPr>
        <p:spPr>
          <a:xfrm>
            <a:off x="559797" y="3814499"/>
            <a:ext cx="559397" cy="559397"/>
          </a:xfrm>
          <a:prstGeom prst="ellipse">
            <a:avLst/>
          </a:prstGeom>
          <a:solidFill>
            <a:srgbClr val="C2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23" name="Tijdelijke aanduiding voor titel 1">
            <a:extLst>
              <a:ext uri="{FF2B5EF4-FFF2-40B4-BE49-F238E27FC236}">
                <a16:creationId xmlns:a16="http://schemas.microsoft.com/office/drawing/2014/main" id="{D53FEFEE-0D97-9943-9C73-ACBDCD2035A6}"/>
              </a:ext>
            </a:extLst>
          </p:cNvPr>
          <p:cNvSpPr txBox="1">
            <a:spLocks/>
          </p:cNvSpPr>
          <p:nvPr userDrawn="1"/>
        </p:nvSpPr>
        <p:spPr>
          <a:xfrm>
            <a:off x="479455" y="441297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#c2e5f0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4C41B1-CE69-E84C-9DB2-A62105B2E653}"/>
              </a:ext>
            </a:extLst>
          </p:cNvPr>
          <p:cNvSpPr/>
          <p:nvPr userDrawn="1"/>
        </p:nvSpPr>
        <p:spPr>
          <a:xfrm>
            <a:off x="1323085" y="3814499"/>
            <a:ext cx="559397" cy="559397"/>
          </a:xfrm>
          <a:prstGeom prst="ellipse">
            <a:avLst/>
          </a:prstGeom>
          <a:solidFill>
            <a:srgbClr val="96D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25" name="Tijdelijke aanduiding voor titel 1">
            <a:extLst>
              <a:ext uri="{FF2B5EF4-FFF2-40B4-BE49-F238E27FC236}">
                <a16:creationId xmlns:a16="http://schemas.microsoft.com/office/drawing/2014/main" id="{C143B581-16D3-0C48-9CDE-0D804F9A6E31}"/>
              </a:ext>
            </a:extLst>
          </p:cNvPr>
          <p:cNvSpPr txBox="1">
            <a:spLocks/>
          </p:cNvSpPr>
          <p:nvPr userDrawn="1"/>
        </p:nvSpPr>
        <p:spPr>
          <a:xfrm>
            <a:off x="1242743" y="441297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#96d3e5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9B892C-7F5B-9E47-8354-2CF96D3CA816}"/>
              </a:ext>
            </a:extLst>
          </p:cNvPr>
          <p:cNvSpPr/>
          <p:nvPr userDrawn="1"/>
        </p:nvSpPr>
        <p:spPr>
          <a:xfrm>
            <a:off x="2086373" y="3814499"/>
            <a:ext cx="559397" cy="559397"/>
          </a:xfrm>
          <a:prstGeom prst="ellipse">
            <a:avLst/>
          </a:prstGeom>
          <a:solidFill>
            <a:srgbClr val="77C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27" name="Tijdelijke aanduiding voor titel 1">
            <a:extLst>
              <a:ext uri="{FF2B5EF4-FFF2-40B4-BE49-F238E27FC236}">
                <a16:creationId xmlns:a16="http://schemas.microsoft.com/office/drawing/2014/main" id="{65C2578E-A6C1-754F-815D-4D10D3B6F961}"/>
              </a:ext>
            </a:extLst>
          </p:cNvPr>
          <p:cNvSpPr txBox="1">
            <a:spLocks/>
          </p:cNvSpPr>
          <p:nvPr userDrawn="1"/>
        </p:nvSpPr>
        <p:spPr>
          <a:xfrm>
            <a:off x="2006031" y="441297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#77c8de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661695-5E2F-6F42-A99B-77803398BC4E}"/>
              </a:ext>
            </a:extLst>
          </p:cNvPr>
          <p:cNvSpPr/>
          <p:nvPr userDrawn="1"/>
        </p:nvSpPr>
        <p:spPr>
          <a:xfrm>
            <a:off x="3612949" y="3814499"/>
            <a:ext cx="559397" cy="559397"/>
          </a:xfrm>
          <a:prstGeom prst="ellipse">
            <a:avLst/>
          </a:prstGeom>
          <a:solidFill>
            <a:srgbClr val="298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29" name="Tijdelijke aanduiding voor titel 1">
            <a:extLst>
              <a:ext uri="{FF2B5EF4-FFF2-40B4-BE49-F238E27FC236}">
                <a16:creationId xmlns:a16="http://schemas.microsoft.com/office/drawing/2014/main" id="{4A41EF50-F735-BE47-8FB0-B2006F1572E4}"/>
              </a:ext>
            </a:extLst>
          </p:cNvPr>
          <p:cNvSpPr txBox="1">
            <a:spLocks/>
          </p:cNvSpPr>
          <p:nvPr userDrawn="1"/>
        </p:nvSpPr>
        <p:spPr>
          <a:xfrm>
            <a:off x="3532607" y="441297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#2989AE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4724B0-6D73-4C45-A705-B6A8398E4333}"/>
              </a:ext>
            </a:extLst>
          </p:cNvPr>
          <p:cNvSpPr/>
          <p:nvPr userDrawn="1"/>
        </p:nvSpPr>
        <p:spPr>
          <a:xfrm>
            <a:off x="4376237" y="3814499"/>
            <a:ext cx="559397" cy="559397"/>
          </a:xfrm>
          <a:prstGeom prst="ellipse">
            <a:avLst/>
          </a:prstGeom>
          <a:solidFill>
            <a:srgbClr val="206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31" name="Tijdelijke aanduiding voor titel 1">
            <a:extLst>
              <a:ext uri="{FF2B5EF4-FFF2-40B4-BE49-F238E27FC236}">
                <a16:creationId xmlns:a16="http://schemas.microsoft.com/office/drawing/2014/main" id="{C221C150-184D-E043-9F9F-0B6292E895D7}"/>
              </a:ext>
            </a:extLst>
          </p:cNvPr>
          <p:cNvSpPr txBox="1">
            <a:spLocks/>
          </p:cNvSpPr>
          <p:nvPr userDrawn="1"/>
        </p:nvSpPr>
        <p:spPr>
          <a:xfrm>
            <a:off x="4295895" y="441297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#376A8C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B6343B-BA9B-EC45-A24A-FBB27E95D976}"/>
              </a:ext>
            </a:extLst>
          </p:cNvPr>
          <p:cNvSpPr/>
          <p:nvPr userDrawn="1"/>
        </p:nvSpPr>
        <p:spPr>
          <a:xfrm>
            <a:off x="5902812" y="3814499"/>
            <a:ext cx="559397" cy="559397"/>
          </a:xfrm>
          <a:prstGeom prst="ellipse">
            <a:avLst/>
          </a:prstGeom>
          <a:solidFill>
            <a:srgbClr val="405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33" name="Tijdelijke aanduiding voor titel 1">
            <a:extLst>
              <a:ext uri="{FF2B5EF4-FFF2-40B4-BE49-F238E27FC236}">
                <a16:creationId xmlns:a16="http://schemas.microsoft.com/office/drawing/2014/main" id="{D43E06DC-AE4F-D248-9AC5-E62AFC242A01}"/>
              </a:ext>
            </a:extLst>
          </p:cNvPr>
          <p:cNvSpPr txBox="1">
            <a:spLocks/>
          </p:cNvSpPr>
          <p:nvPr userDrawn="1"/>
        </p:nvSpPr>
        <p:spPr>
          <a:xfrm>
            <a:off x="5822470" y="441297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#455865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42379-E253-D04E-A736-09F89340C3AF}"/>
              </a:ext>
            </a:extLst>
          </p:cNvPr>
          <p:cNvSpPr/>
          <p:nvPr userDrawn="1"/>
        </p:nvSpPr>
        <p:spPr>
          <a:xfrm>
            <a:off x="2849661" y="3814499"/>
            <a:ext cx="559397" cy="559397"/>
          </a:xfrm>
          <a:prstGeom prst="ellipse">
            <a:avLst/>
          </a:prstGeom>
          <a:solidFill>
            <a:srgbClr val="00A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39" name="Tijdelijke aanduiding voor titel 1">
            <a:extLst>
              <a:ext uri="{FF2B5EF4-FFF2-40B4-BE49-F238E27FC236}">
                <a16:creationId xmlns:a16="http://schemas.microsoft.com/office/drawing/2014/main" id="{22731947-B802-124E-B66C-C73FE1BAE65F}"/>
              </a:ext>
            </a:extLst>
          </p:cNvPr>
          <p:cNvSpPr txBox="1">
            <a:spLocks/>
          </p:cNvSpPr>
          <p:nvPr userDrawn="1"/>
        </p:nvSpPr>
        <p:spPr>
          <a:xfrm>
            <a:off x="2769319" y="441297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#00a8ca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220D8FF-AB2C-A14C-B65A-F52113675BD2}"/>
              </a:ext>
            </a:extLst>
          </p:cNvPr>
          <p:cNvSpPr/>
          <p:nvPr userDrawn="1"/>
        </p:nvSpPr>
        <p:spPr>
          <a:xfrm>
            <a:off x="5139525" y="3814499"/>
            <a:ext cx="559397" cy="559397"/>
          </a:xfrm>
          <a:prstGeom prst="ellipse">
            <a:avLst/>
          </a:prstGeom>
          <a:solidFill>
            <a:srgbClr val="1B4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59" name="Tijdelijke aanduiding voor titel 1">
            <a:extLst>
              <a:ext uri="{FF2B5EF4-FFF2-40B4-BE49-F238E27FC236}">
                <a16:creationId xmlns:a16="http://schemas.microsoft.com/office/drawing/2014/main" id="{C6542797-7917-C745-B331-D0B67150290A}"/>
              </a:ext>
            </a:extLst>
          </p:cNvPr>
          <p:cNvSpPr txBox="1">
            <a:spLocks/>
          </p:cNvSpPr>
          <p:nvPr userDrawn="1"/>
        </p:nvSpPr>
        <p:spPr>
          <a:xfrm>
            <a:off x="5059183" y="441297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#1B4D73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807E7-57C0-474D-B1E7-B5E86897F590}"/>
              </a:ext>
            </a:extLst>
          </p:cNvPr>
          <p:cNvSpPr/>
          <p:nvPr userDrawn="1"/>
        </p:nvSpPr>
        <p:spPr>
          <a:xfrm>
            <a:off x="548164" y="1135929"/>
            <a:ext cx="559397" cy="559397"/>
          </a:xfrm>
          <a:prstGeom prst="ellipse">
            <a:avLst/>
          </a:prstGeom>
          <a:solidFill>
            <a:srgbClr val="00A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60" name="Tijdelijke aanduiding voor titel 1">
            <a:extLst>
              <a:ext uri="{FF2B5EF4-FFF2-40B4-BE49-F238E27FC236}">
                <a16:creationId xmlns:a16="http://schemas.microsoft.com/office/drawing/2014/main" id="{8CB9D8BC-6AA8-724B-B7E9-A7C111535E5F}"/>
              </a:ext>
            </a:extLst>
          </p:cNvPr>
          <p:cNvSpPr txBox="1">
            <a:spLocks/>
          </p:cNvSpPr>
          <p:nvPr userDrawn="1"/>
        </p:nvSpPr>
        <p:spPr>
          <a:xfrm>
            <a:off x="467822" y="173440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#00a8ca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68C488-151A-F44E-87F6-6E7786DC428C}"/>
              </a:ext>
            </a:extLst>
          </p:cNvPr>
          <p:cNvSpPr/>
          <p:nvPr userDrawn="1"/>
        </p:nvSpPr>
        <p:spPr>
          <a:xfrm>
            <a:off x="1341451" y="1135929"/>
            <a:ext cx="559397" cy="559397"/>
          </a:xfrm>
          <a:prstGeom prst="ellipse">
            <a:avLst/>
          </a:prstGeom>
          <a:solidFill>
            <a:srgbClr val="415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62" name="Tijdelijke aanduiding voor titel 1">
            <a:extLst>
              <a:ext uri="{FF2B5EF4-FFF2-40B4-BE49-F238E27FC236}">
                <a16:creationId xmlns:a16="http://schemas.microsoft.com/office/drawing/2014/main" id="{E27DF562-7B64-F247-AC18-BD081A9C5ED9}"/>
              </a:ext>
            </a:extLst>
          </p:cNvPr>
          <p:cNvSpPr txBox="1">
            <a:spLocks/>
          </p:cNvSpPr>
          <p:nvPr userDrawn="1"/>
        </p:nvSpPr>
        <p:spPr>
          <a:xfrm>
            <a:off x="1261109" y="173440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#415968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347D7A5-653F-0240-9047-EEF6F4F4DB40}"/>
              </a:ext>
            </a:extLst>
          </p:cNvPr>
          <p:cNvSpPr/>
          <p:nvPr userDrawn="1"/>
        </p:nvSpPr>
        <p:spPr>
          <a:xfrm>
            <a:off x="3520680" y="1135929"/>
            <a:ext cx="559397" cy="559397"/>
          </a:xfrm>
          <a:prstGeom prst="ellipse">
            <a:avLst/>
          </a:prstGeom>
          <a:solidFill>
            <a:srgbClr val="298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64" name="Tijdelijke aanduiding voor titel 1">
            <a:extLst>
              <a:ext uri="{FF2B5EF4-FFF2-40B4-BE49-F238E27FC236}">
                <a16:creationId xmlns:a16="http://schemas.microsoft.com/office/drawing/2014/main" id="{123A7605-9732-EB4A-8D91-00E34E401FC0}"/>
              </a:ext>
            </a:extLst>
          </p:cNvPr>
          <p:cNvSpPr txBox="1">
            <a:spLocks/>
          </p:cNvSpPr>
          <p:nvPr userDrawn="1"/>
        </p:nvSpPr>
        <p:spPr>
          <a:xfrm>
            <a:off x="3440338" y="173440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#2989AE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BC57C1D-C9B6-9C43-855C-3DEC23701F43}"/>
              </a:ext>
            </a:extLst>
          </p:cNvPr>
          <p:cNvSpPr/>
          <p:nvPr userDrawn="1"/>
        </p:nvSpPr>
        <p:spPr>
          <a:xfrm>
            <a:off x="4283968" y="1135929"/>
            <a:ext cx="559397" cy="559397"/>
          </a:xfrm>
          <a:prstGeom prst="ellipse">
            <a:avLst/>
          </a:prstGeom>
          <a:solidFill>
            <a:srgbClr val="206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66" name="Tijdelijke aanduiding voor titel 1">
            <a:extLst>
              <a:ext uri="{FF2B5EF4-FFF2-40B4-BE49-F238E27FC236}">
                <a16:creationId xmlns:a16="http://schemas.microsoft.com/office/drawing/2014/main" id="{1B4320CF-053F-464E-B1F6-81371CEECCD5}"/>
              </a:ext>
            </a:extLst>
          </p:cNvPr>
          <p:cNvSpPr txBox="1">
            <a:spLocks/>
          </p:cNvSpPr>
          <p:nvPr userDrawn="1"/>
        </p:nvSpPr>
        <p:spPr>
          <a:xfrm>
            <a:off x="4203626" y="173440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#376A8C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56AD82F-B4C6-2B4A-AE2B-05CF1EA7FF44}"/>
              </a:ext>
            </a:extLst>
          </p:cNvPr>
          <p:cNvSpPr/>
          <p:nvPr userDrawn="1"/>
        </p:nvSpPr>
        <p:spPr>
          <a:xfrm>
            <a:off x="2757392" y="1135929"/>
            <a:ext cx="559397" cy="559397"/>
          </a:xfrm>
          <a:prstGeom prst="ellipse">
            <a:avLst/>
          </a:prstGeom>
          <a:solidFill>
            <a:srgbClr val="00A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68" name="Tijdelijke aanduiding voor titel 1">
            <a:extLst>
              <a:ext uri="{FF2B5EF4-FFF2-40B4-BE49-F238E27FC236}">
                <a16:creationId xmlns:a16="http://schemas.microsoft.com/office/drawing/2014/main" id="{814670FC-B8A3-FF46-BF21-84FCA4FF522A}"/>
              </a:ext>
            </a:extLst>
          </p:cNvPr>
          <p:cNvSpPr txBox="1">
            <a:spLocks/>
          </p:cNvSpPr>
          <p:nvPr userDrawn="1"/>
        </p:nvSpPr>
        <p:spPr>
          <a:xfrm>
            <a:off x="2677050" y="1734409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#00a8ca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D9CA455-C354-2A46-83BE-BE160EAD017D}"/>
              </a:ext>
            </a:extLst>
          </p:cNvPr>
          <p:cNvSpPr/>
          <p:nvPr userDrawn="1"/>
        </p:nvSpPr>
        <p:spPr>
          <a:xfrm>
            <a:off x="6516216" y="1132471"/>
            <a:ext cx="559397" cy="559397"/>
          </a:xfrm>
          <a:prstGeom prst="ellipse">
            <a:avLst/>
          </a:prstGeom>
          <a:solidFill>
            <a:srgbClr val="298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70" name="Tijdelijke aanduiding voor titel 1">
            <a:extLst>
              <a:ext uri="{FF2B5EF4-FFF2-40B4-BE49-F238E27FC236}">
                <a16:creationId xmlns:a16="http://schemas.microsoft.com/office/drawing/2014/main" id="{DF3E432B-DD4F-074B-B17B-2A489E628930}"/>
              </a:ext>
            </a:extLst>
          </p:cNvPr>
          <p:cNvSpPr txBox="1">
            <a:spLocks/>
          </p:cNvSpPr>
          <p:nvPr userDrawn="1"/>
        </p:nvSpPr>
        <p:spPr>
          <a:xfrm>
            <a:off x="6435874" y="1730951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#2989AE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A810ABB-A80B-484D-88C4-8E7043C8A16A}"/>
              </a:ext>
            </a:extLst>
          </p:cNvPr>
          <p:cNvSpPr/>
          <p:nvPr userDrawn="1"/>
        </p:nvSpPr>
        <p:spPr>
          <a:xfrm>
            <a:off x="7279504" y="1132471"/>
            <a:ext cx="559397" cy="559397"/>
          </a:xfrm>
          <a:prstGeom prst="ellipse">
            <a:avLst/>
          </a:prstGeom>
          <a:solidFill>
            <a:srgbClr val="206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72" name="Tijdelijke aanduiding voor titel 1">
            <a:extLst>
              <a:ext uri="{FF2B5EF4-FFF2-40B4-BE49-F238E27FC236}">
                <a16:creationId xmlns:a16="http://schemas.microsoft.com/office/drawing/2014/main" id="{FD1D7DE0-8054-834F-ADC7-44CF16067961}"/>
              </a:ext>
            </a:extLst>
          </p:cNvPr>
          <p:cNvSpPr txBox="1">
            <a:spLocks/>
          </p:cNvSpPr>
          <p:nvPr userDrawn="1"/>
        </p:nvSpPr>
        <p:spPr>
          <a:xfrm>
            <a:off x="7199162" y="1730951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#376A8C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85F10C6-7AEF-364E-BB20-C22CDE6AE0BA}"/>
              </a:ext>
            </a:extLst>
          </p:cNvPr>
          <p:cNvSpPr/>
          <p:nvPr userDrawn="1"/>
        </p:nvSpPr>
        <p:spPr>
          <a:xfrm>
            <a:off x="5752928" y="1132471"/>
            <a:ext cx="559397" cy="559397"/>
          </a:xfrm>
          <a:prstGeom prst="ellipse">
            <a:avLst/>
          </a:prstGeom>
          <a:solidFill>
            <a:srgbClr val="00A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74" name="Tijdelijke aanduiding voor titel 1">
            <a:extLst>
              <a:ext uri="{FF2B5EF4-FFF2-40B4-BE49-F238E27FC236}">
                <a16:creationId xmlns:a16="http://schemas.microsoft.com/office/drawing/2014/main" id="{85D3C89B-CFE1-1C43-B177-9DD048C6C4C0}"/>
              </a:ext>
            </a:extLst>
          </p:cNvPr>
          <p:cNvSpPr txBox="1">
            <a:spLocks/>
          </p:cNvSpPr>
          <p:nvPr userDrawn="1"/>
        </p:nvSpPr>
        <p:spPr>
          <a:xfrm>
            <a:off x="5672586" y="1730951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#00a8ca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37C0603-0BFA-9E42-A9B3-205C2B543C9D}"/>
              </a:ext>
            </a:extLst>
          </p:cNvPr>
          <p:cNvSpPr/>
          <p:nvPr userDrawn="1"/>
        </p:nvSpPr>
        <p:spPr>
          <a:xfrm>
            <a:off x="8042792" y="1132471"/>
            <a:ext cx="559397" cy="559397"/>
          </a:xfrm>
          <a:prstGeom prst="ellipse">
            <a:avLst/>
          </a:prstGeom>
          <a:solidFill>
            <a:srgbClr val="1B4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76" name="Tijdelijke aanduiding voor titel 1">
            <a:extLst>
              <a:ext uri="{FF2B5EF4-FFF2-40B4-BE49-F238E27FC236}">
                <a16:creationId xmlns:a16="http://schemas.microsoft.com/office/drawing/2014/main" id="{B76999BF-ADBD-E542-A964-C736C38EA2B7}"/>
              </a:ext>
            </a:extLst>
          </p:cNvPr>
          <p:cNvSpPr txBox="1">
            <a:spLocks/>
          </p:cNvSpPr>
          <p:nvPr userDrawn="1"/>
        </p:nvSpPr>
        <p:spPr>
          <a:xfrm>
            <a:off x="7962450" y="1730951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#1B4D73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BAE3041-19A1-6240-942B-37373A0B4505}"/>
              </a:ext>
            </a:extLst>
          </p:cNvPr>
          <p:cNvSpPr/>
          <p:nvPr userDrawn="1"/>
        </p:nvSpPr>
        <p:spPr>
          <a:xfrm>
            <a:off x="547886" y="2499742"/>
            <a:ext cx="559397" cy="559397"/>
          </a:xfrm>
          <a:prstGeom prst="ellipse">
            <a:avLst/>
          </a:prstGeom>
          <a:solidFill>
            <a:srgbClr val="77C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78" name="Tijdelijke aanduiding voor titel 1">
            <a:extLst>
              <a:ext uri="{FF2B5EF4-FFF2-40B4-BE49-F238E27FC236}">
                <a16:creationId xmlns:a16="http://schemas.microsoft.com/office/drawing/2014/main" id="{92E315E7-17B7-0443-8D82-6EEF056A7F34}"/>
              </a:ext>
            </a:extLst>
          </p:cNvPr>
          <p:cNvSpPr txBox="1">
            <a:spLocks/>
          </p:cNvSpPr>
          <p:nvPr userDrawn="1"/>
        </p:nvSpPr>
        <p:spPr>
          <a:xfrm>
            <a:off x="467544" y="3098222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#77c8de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C434476-7046-7743-A2BB-5037F93CD7FB}"/>
              </a:ext>
            </a:extLst>
          </p:cNvPr>
          <p:cNvSpPr/>
          <p:nvPr userDrawn="1"/>
        </p:nvSpPr>
        <p:spPr>
          <a:xfrm>
            <a:off x="2074462" y="2499742"/>
            <a:ext cx="559397" cy="559397"/>
          </a:xfrm>
          <a:prstGeom prst="ellipse">
            <a:avLst/>
          </a:prstGeom>
          <a:solidFill>
            <a:srgbClr val="298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80" name="Tijdelijke aanduiding voor titel 1">
            <a:extLst>
              <a:ext uri="{FF2B5EF4-FFF2-40B4-BE49-F238E27FC236}">
                <a16:creationId xmlns:a16="http://schemas.microsoft.com/office/drawing/2014/main" id="{25A9D6C7-5969-4945-A86F-6C68A42E38AD}"/>
              </a:ext>
            </a:extLst>
          </p:cNvPr>
          <p:cNvSpPr txBox="1">
            <a:spLocks/>
          </p:cNvSpPr>
          <p:nvPr userDrawn="1"/>
        </p:nvSpPr>
        <p:spPr>
          <a:xfrm>
            <a:off x="1994120" y="3098222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#2989AE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78BBBF9-98B2-DE44-B669-B9F86E1A77D9}"/>
              </a:ext>
            </a:extLst>
          </p:cNvPr>
          <p:cNvSpPr/>
          <p:nvPr userDrawn="1"/>
        </p:nvSpPr>
        <p:spPr>
          <a:xfrm>
            <a:off x="2837750" y="2499742"/>
            <a:ext cx="559397" cy="559397"/>
          </a:xfrm>
          <a:prstGeom prst="ellipse">
            <a:avLst/>
          </a:prstGeom>
          <a:solidFill>
            <a:srgbClr val="206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82" name="Tijdelijke aanduiding voor titel 1">
            <a:extLst>
              <a:ext uri="{FF2B5EF4-FFF2-40B4-BE49-F238E27FC236}">
                <a16:creationId xmlns:a16="http://schemas.microsoft.com/office/drawing/2014/main" id="{19F36701-601E-0A4D-B3E7-2A8C40EE61E1}"/>
              </a:ext>
            </a:extLst>
          </p:cNvPr>
          <p:cNvSpPr txBox="1">
            <a:spLocks/>
          </p:cNvSpPr>
          <p:nvPr userDrawn="1"/>
        </p:nvSpPr>
        <p:spPr>
          <a:xfrm>
            <a:off x="2757408" y="3098222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#376A8C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6813442-F9C4-C446-A676-457D785B1D64}"/>
              </a:ext>
            </a:extLst>
          </p:cNvPr>
          <p:cNvSpPr/>
          <p:nvPr userDrawn="1"/>
        </p:nvSpPr>
        <p:spPr>
          <a:xfrm>
            <a:off x="1311174" y="2499742"/>
            <a:ext cx="559397" cy="559397"/>
          </a:xfrm>
          <a:prstGeom prst="ellipse">
            <a:avLst/>
          </a:prstGeom>
          <a:solidFill>
            <a:srgbClr val="00A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84" name="Tijdelijke aanduiding voor titel 1">
            <a:extLst>
              <a:ext uri="{FF2B5EF4-FFF2-40B4-BE49-F238E27FC236}">
                <a16:creationId xmlns:a16="http://schemas.microsoft.com/office/drawing/2014/main" id="{92483228-BBC4-5948-AFDA-B466F8AF9553}"/>
              </a:ext>
            </a:extLst>
          </p:cNvPr>
          <p:cNvSpPr txBox="1">
            <a:spLocks/>
          </p:cNvSpPr>
          <p:nvPr userDrawn="1"/>
        </p:nvSpPr>
        <p:spPr>
          <a:xfrm>
            <a:off x="1230832" y="3098222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#00a8ca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50B7BC5-3230-9842-8ABF-93F521EB7C68}"/>
              </a:ext>
            </a:extLst>
          </p:cNvPr>
          <p:cNvSpPr/>
          <p:nvPr userDrawn="1"/>
        </p:nvSpPr>
        <p:spPr>
          <a:xfrm>
            <a:off x="3601038" y="2499742"/>
            <a:ext cx="559397" cy="559397"/>
          </a:xfrm>
          <a:prstGeom prst="ellipse">
            <a:avLst/>
          </a:prstGeom>
          <a:solidFill>
            <a:srgbClr val="1B4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0" i="0">
              <a:latin typeface="Calibri" panose="020F0502020204030204" pitchFamily="34" charset="0"/>
            </a:endParaRPr>
          </a:p>
        </p:txBody>
      </p:sp>
      <p:sp>
        <p:nvSpPr>
          <p:cNvPr id="86" name="Tijdelijke aanduiding voor titel 1">
            <a:extLst>
              <a:ext uri="{FF2B5EF4-FFF2-40B4-BE49-F238E27FC236}">
                <a16:creationId xmlns:a16="http://schemas.microsoft.com/office/drawing/2014/main" id="{AFF45F02-4E54-6646-96DC-0C96D1CE675E}"/>
              </a:ext>
            </a:extLst>
          </p:cNvPr>
          <p:cNvSpPr txBox="1">
            <a:spLocks/>
          </p:cNvSpPr>
          <p:nvPr userDrawn="1"/>
        </p:nvSpPr>
        <p:spPr>
          <a:xfrm>
            <a:off x="3520696" y="3098222"/>
            <a:ext cx="720080" cy="247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cap="all" dirty="0">
                <a:solidFill>
                  <a:srgbClr val="415A69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2pPr>
            <a:lvl3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3pPr>
            <a:lvl4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4pPr>
            <a:lvl5pPr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5pPr>
            <a:lvl6pPr marL="4572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6pPr>
            <a:lvl7pPr marL="9144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7pPr>
            <a:lvl8pPr marL="13716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8pPr>
            <a:lvl9pPr marL="1828800" algn="l" defTabSz="684213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415A69"/>
                </a:solidFill>
                <a:latin typeface="Calibri Light" charset="0"/>
                <a:ea typeface="ＭＳ Ｐゴシック" charset="0"/>
                <a:cs typeface="Calibri Light" charset="0"/>
              </a:defRPr>
            </a:lvl9pPr>
          </a:lstStyle>
          <a:p>
            <a:pPr algn="ctr"/>
            <a:r>
              <a:rPr lang="en-GB" sz="800" kern="1200" cap="all">
                <a:solidFill>
                  <a:srgbClr val="415A69"/>
                </a:solidFill>
                <a:effectLst/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#1B4D73</a:t>
            </a: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9A8748E-22D6-5D24-E281-F9700499E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25" y="614485"/>
            <a:ext cx="4176000" cy="2301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noProof="0" err="1"/>
              <a:t>Combinations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9780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icons8.com/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9818F8-CB93-3A43-B64E-3139000D4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6621" y="4788902"/>
            <a:ext cx="242888" cy="22304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700" smtClean="0">
                <a:solidFill>
                  <a:schemeClr val="accent2"/>
                </a:solidFill>
                <a:latin typeface="Conduit ITC" panose="02000606040000020004" pitchFamily="2" charset="0"/>
              </a:defRPr>
            </a:lvl1pPr>
          </a:lstStyle>
          <a:p>
            <a:pPr>
              <a:defRPr/>
            </a:pPr>
            <a:fld id="{B26DA017-876E-8641-8A8D-EA1AC82A297E}" type="slidenum">
              <a:rPr lang="nl-NL" altLang="en-US" smtClean="0"/>
              <a:pPr>
                <a:defRPr/>
              </a:pPr>
              <a:t>‹#›</a:t>
            </a:fld>
            <a:endParaRPr lang="nl-NL" altLang="en-US"/>
          </a:p>
        </p:txBody>
      </p:sp>
      <p:pic>
        <p:nvPicPr>
          <p:cNvPr id="1028" name="Afbeelding 16" hidden="1">
            <a:extLst>
              <a:ext uri="{FF2B5EF4-FFF2-40B4-BE49-F238E27FC236}">
                <a16:creationId xmlns:a16="http://schemas.microsoft.com/office/drawing/2014/main" id="{DCAF79B8-5C3F-2148-8D33-306AA643F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4062413"/>
            <a:ext cx="14827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9" name="GRID" hidden="1">
            <a:extLst>
              <a:ext uri="{FF2B5EF4-FFF2-40B4-BE49-F238E27FC236}">
                <a16:creationId xmlns:a16="http://schemas.microsoft.com/office/drawing/2014/main" id="{8936C3CD-5DE6-2048-A378-14AA5A1C8DF2}"/>
              </a:ext>
            </a:extLst>
          </p:cNvPr>
          <p:cNvGrpSpPr>
            <a:grpSpLocks/>
          </p:cNvGrpSpPr>
          <p:nvPr/>
        </p:nvGrpSpPr>
        <p:grpSpPr bwMode="auto">
          <a:xfrm>
            <a:off x="-177800" y="-344488"/>
            <a:ext cx="9499600" cy="5832476"/>
            <a:chOff x="-237529" y="-459432"/>
            <a:chExt cx="12673408" cy="7776864"/>
          </a:xfrm>
        </p:grpSpPr>
        <p:cxnSp>
          <p:nvCxnSpPr>
            <p:cNvPr id="35" name="Rechte verbindingslijn 34">
              <a:extLst>
                <a:ext uri="{FF2B5EF4-FFF2-40B4-BE49-F238E27FC236}">
                  <a16:creationId xmlns:a16="http://schemas.microsoft.com/office/drawing/2014/main" id="{4DBC04D4-D882-7A45-BC70-22BAE7765EF1}"/>
                </a:ext>
              </a:extLst>
            </p:cNvPr>
            <p:cNvCxnSpPr/>
            <p:nvPr/>
          </p:nvCxnSpPr>
          <p:spPr>
            <a:xfrm>
              <a:off x="1308525" y="-459432"/>
              <a:ext cx="0" cy="77768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echte verbindingslijn 35">
              <a:extLst>
                <a:ext uri="{FF2B5EF4-FFF2-40B4-BE49-F238E27FC236}">
                  <a16:creationId xmlns:a16="http://schemas.microsoft.com/office/drawing/2014/main" id="{D2756040-885F-5742-9062-D5691651C7E6}"/>
                </a:ext>
              </a:extLst>
            </p:cNvPr>
            <p:cNvCxnSpPr/>
            <p:nvPr/>
          </p:nvCxnSpPr>
          <p:spPr>
            <a:xfrm>
              <a:off x="11406588" y="-459432"/>
              <a:ext cx="0" cy="77768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87CD591B-335E-C64B-B6D1-C3C317999580}"/>
                </a:ext>
              </a:extLst>
            </p:cNvPr>
            <p:cNvCxnSpPr/>
            <p:nvPr/>
          </p:nvCxnSpPr>
          <p:spPr>
            <a:xfrm>
              <a:off x="-237529" y="1187385"/>
              <a:ext cx="1267340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BEEBE0C9-AA68-8545-B6C3-031FC91E5993}"/>
                </a:ext>
              </a:extLst>
            </p:cNvPr>
            <p:cNvCxnSpPr/>
            <p:nvPr/>
          </p:nvCxnSpPr>
          <p:spPr>
            <a:xfrm>
              <a:off x="-237529" y="5562663"/>
              <a:ext cx="1267340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81E5A432-2727-384C-86A8-AA98F67A8DC4}"/>
                </a:ext>
              </a:extLst>
            </p:cNvPr>
            <p:cNvCxnSpPr/>
            <p:nvPr/>
          </p:nvCxnSpPr>
          <p:spPr>
            <a:xfrm>
              <a:off x="-237529" y="1638247"/>
              <a:ext cx="1267340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9">
            <a:extLst>
              <a:ext uri="{FF2B5EF4-FFF2-40B4-BE49-F238E27FC236}">
                <a16:creationId xmlns:a16="http://schemas.microsoft.com/office/drawing/2014/main" id="{AEEBC38E-C455-F748-B628-4A52B710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2712"/>
          <a:stretch/>
        </p:blipFill>
        <p:spPr bwMode="auto">
          <a:xfrm>
            <a:off x="144464" y="131550"/>
            <a:ext cx="2428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51599C-4391-2647-9667-9D680B222BA7}"/>
              </a:ext>
            </a:extLst>
          </p:cNvPr>
          <p:cNvSpPr txBox="1"/>
          <p:nvPr/>
        </p:nvSpPr>
        <p:spPr>
          <a:xfrm>
            <a:off x="6899275" y="357188"/>
            <a:ext cx="0" cy="0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defTabSz="685526" eaLnBrk="1" fontAlgn="auto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 sz="1349">
              <a:solidFill>
                <a:schemeClr val="accent2"/>
              </a:solidFill>
              <a:latin typeface="+mj-lt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7A5751-378E-564C-9245-AAB9BFCC2FF3}"/>
              </a:ext>
            </a:extLst>
          </p:cNvPr>
          <p:cNvSpPr txBox="1"/>
          <p:nvPr userDrawn="1"/>
        </p:nvSpPr>
        <p:spPr>
          <a:xfrm>
            <a:off x="7822408" y="131551"/>
            <a:ext cx="1177093" cy="2301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endParaRPr lang="en-US" sz="800" b="0" i="0">
              <a:solidFill>
                <a:srgbClr val="00AAC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6FAA8-5029-3B71-AEA5-BF81AE06A47A}"/>
              </a:ext>
            </a:extLst>
          </p:cNvPr>
          <p:cNvSpPr txBox="1"/>
          <p:nvPr userDrawn="1"/>
        </p:nvSpPr>
        <p:spPr>
          <a:xfrm>
            <a:off x="57600" y="4788902"/>
            <a:ext cx="14533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>
                <a:solidFill>
                  <a:schemeClr val="tx1">
                    <a:alpha val="50000"/>
                  </a:schemeClr>
                </a:solidFill>
              </a:rPr>
              <a:t>Icon(s) from </a:t>
            </a:r>
            <a:r>
              <a:rPr lang="en-GB" sz="800">
                <a:solidFill>
                  <a:schemeClr val="tx1">
                    <a:alpha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</a:t>
            </a:r>
            <a:endParaRPr lang="en-GB" sz="800">
              <a:solidFill>
                <a:schemeClr val="tx1">
                  <a:alpha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33" r:id="rId3"/>
    <p:sldLayoutId id="2147483706" r:id="rId4"/>
    <p:sldLayoutId id="2147483732" r:id="rId5"/>
    <p:sldLayoutId id="2147483708" r:id="rId6"/>
    <p:sldLayoutId id="2147483714" r:id="rId7"/>
  </p:sldLayoutIdLst>
  <p:hf hdr="0" ftr="0" dt="0"/>
  <p:txStyles>
    <p:titleStyle>
      <a:lvl1pPr algn="l" defTabSz="684213" rtl="0" eaLnBrk="1" fontAlgn="base" hangingPunct="1">
        <a:spcBef>
          <a:spcPct val="0"/>
        </a:spcBef>
        <a:spcAft>
          <a:spcPct val="0"/>
        </a:spcAft>
        <a:defRPr lang="en-US" sz="2000" kern="1200" cap="all" dirty="0">
          <a:solidFill>
            <a:srgbClr val="415A69"/>
          </a:solidFill>
          <a:latin typeface="Calibri Light" panose="020F0302020204030204" pitchFamily="34" charset="0"/>
          <a:ea typeface="ＭＳ Ｐゴシック" charset="0"/>
          <a:cs typeface="Calibri Light" panose="020F0302020204030204" pitchFamily="34" charset="0"/>
        </a:defRPr>
      </a:lvl1pPr>
      <a:lvl2pPr algn="l" defTabSz="684213" rtl="0" eaLnBrk="1" fontAlgn="base" hangingPunct="1">
        <a:spcBef>
          <a:spcPct val="0"/>
        </a:spcBef>
        <a:spcAft>
          <a:spcPct val="0"/>
        </a:spcAft>
        <a:defRPr sz="2000">
          <a:solidFill>
            <a:srgbClr val="415A69"/>
          </a:solidFill>
          <a:latin typeface="Calibri Light" charset="0"/>
          <a:ea typeface="ＭＳ Ｐゴシック" charset="0"/>
          <a:cs typeface="Calibri Light" charset="0"/>
        </a:defRPr>
      </a:lvl2pPr>
      <a:lvl3pPr algn="l" defTabSz="684213" rtl="0" eaLnBrk="1" fontAlgn="base" hangingPunct="1">
        <a:spcBef>
          <a:spcPct val="0"/>
        </a:spcBef>
        <a:spcAft>
          <a:spcPct val="0"/>
        </a:spcAft>
        <a:defRPr sz="2000">
          <a:solidFill>
            <a:srgbClr val="415A69"/>
          </a:solidFill>
          <a:latin typeface="Calibri Light" charset="0"/>
          <a:ea typeface="ＭＳ Ｐゴシック" charset="0"/>
          <a:cs typeface="Calibri Light" charset="0"/>
        </a:defRPr>
      </a:lvl3pPr>
      <a:lvl4pPr algn="l" defTabSz="684213" rtl="0" eaLnBrk="1" fontAlgn="base" hangingPunct="1">
        <a:spcBef>
          <a:spcPct val="0"/>
        </a:spcBef>
        <a:spcAft>
          <a:spcPct val="0"/>
        </a:spcAft>
        <a:defRPr sz="2000">
          <a:solidFill>
            <a:srgbClr val="415A69"/>
          </a:solidFill>
          <a:latin typeface="Calibri Light" charset="0"/>
          <a:ea typeface="ＭＳ Ｐゴシック" charset="0"/>
          <a:cs typeface="Calibri Light" charset="0"/>
        </a:defRPr>
      </a:lvl4pPr>
      <a:lvl5pPr algn="l" defTabSz="684213" rtl="0" eaLnBrk="1" fontAlgn="base" hangingPunct="1">
        <a:spcBef>
          <a:spcPct val="0"/>
        </a:spcBef>
        <a:spcAft>
          <a:spcPct val="0"/>
        </a:spcAft>
        <a:defRPr sz="2000">
          <a:solidFill>
            <a:srgbClr val="415A69"/>
          </a:solidFill>
          <a:latin typeface="Calibri Light" charset="0"/>
          <a:ea typeface="ＭＳ Ｐゴシック" charset="0"/>
          <a:cs typeface="Calibri Light" charset="0"/>
        </a:defRPr>
      </a:lvl5pPr>
      <a:lvl6pPr marL="457200" algn="l" defTabSz="684213" rtl="0" eaLnBrk="1" fontAlgn="base" hangingPunct="1">
        <a:spcBef>
          <a:spcPct val="0"/>
        </a:spcBef>
        <a:spcAft>
          <a:spcPct val="0"/>
        </a:spcAft>
        <a:defRPr sz="2000">
          <a:solidFill>
            <a:srgbClr val="415A69"/>
          </a:solidFill>
          <a:latin typeface="Calibri Light" charset="0"/>
          <a:ea typeface="ＭＳ Ｐゴシック" charset="0"/>
          <a:cs typeface="Calibri Light" charset="0"/>
        </a:defRPr>
      </a:lvl6pPr>
      <a:lvl7pPr marL="914400" algn="l" defTabSz="684213" rtl="0" eaLnBrk="1" fontAlgn="base" hangingPunct="1">
        <a:spcBef>
          <a:spcPct val="0"/>
        </a:spcBef>
        <a:spcAft>
          <a:spcPct val="0"/>
        </a:spcAft>
        <a:defRPr sz="2000">
          <a:solidFill>
            <a:srgbClr val="415A69"/>
          </a:solidFill>
          <a:latin typeface="Calibri Light" charset="0"/>
          <a:ea typeface="ＭＳ Ｐゴシック" charset="0"/>
          <a:cs typeface="Calibri Light" charset="0"/>
        </a:defRPr>
      </a:lvl7pPr>
      <a:lvl8pPr marL="1371600" algn="l" defTabSz="684213" rtl="0" eaLnBrk="1" fontAlgn="base" hangingPunct="1">
        <a:spcBef>
          <a:spcPct val="0"/>
        </a:spcBef>
        <a:spcAft>
          <a:spcPct val="0"/>
        </a:spcAft>
        <a:defRPr sz="2000">
          <a:solidFill>
            <a:srgbClr val="415A69"/>
          </a:solidFill>
          <a:latin typeface="Calibri Light" charset="0"/>
          <a:ea typeface="ＭＳ Ｐゴシック" charset="0"/>
          <a:cs typeface="Calibri Light" charset="0"/>
        </a:defRPr>
      </a:lvl8pPr>
      <a:lvl9pPr marL="1828800" algn="l" defTabSz="684213" rtl="0" eaLnBrk="1" fontAlgn="base" hangingPunct="1">
        <a:spcBef>
          <a:spcPct val="0"/>
        </a:spcBef>
        <a:spcAft>
          <a:spcPct val="0"/>
        </a:spcAft>
        <a:defRPr sz="2000">
          <a:solidFill>
            <a:srgbClr val="415A69"/>
          </a:solidFill>
          <a:latin typeface="Calibri Light" charset="0"/>
          <a:ea typeface="ＭＳ Ｐゴシック" charset="0"/>
          <a:cs typeface="Calibri Light" charset="0"/>
        </a:defRPr>
      </a:lvl9pPr>
    </p:titleStyle>
    <p:bodyStyle>
      <a:lvl1pPr marL="136525" indent="-136525" algn="l" defTabSz="684213" rtl="0" eaLnBrk="1" fontAlgn="base" hangingPunct="1">
        <a:lnSpc>
          <a:spcPct val="90000"/>
        </a:lnSpc>
        <a:spcBef>
          <a:spcPct val="0"/>
        </a:spcBef>
        <a:spcAft>
          <a:spcPts val="450"/>
        </a:spcAft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rgbClr val="415A69"/>
          </a:solidFill>
          <a:latin typeface="Calibri Light" panose="020F0302020204030204" pitchFamily="34" charset="0"/>
          <a:ea typeface="ＭＳ Ｐゴシック" charset="0"/>
          <a:cs typeface="Calibri Light" panose="020F0302020204030204" pitchFamily="34" charset="0"/>
        </a:defRPr>
      </a:lvl1pPr>
      <a:lvl2pPr marL="265113" indent="-128588" algn="l" defTabSz="684213" rtl="0" eaLnBrk="1" fontAlgn="base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2"/>
        </a:buClr>
        <a:buFont typeface="Kalinga" panose="020B0502040204020203" pitchFamily="34" charset="0"/>
        <a:buChar char="−"/>
        <a:defRPr sz="1100" kern="1200">
          <a:solidFill>
            <a:srgbClr val="415A69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defTabSz="684213" rtl="0" eaLnBrk="1" fontAlgn="base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defRPr sz="1100" kern="1200">
          <a:solidFill>
            <a:srgbClr val="415A69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3pPr>
      <a:lvl4pPr marL="3175" indent="1368425" algn="l" defTabSz="684213" rtl="0" eaLnBrk="1" fontAlgn="base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defRPr sz="1300" kern="1200">
          <a:solidFill>
            <a:schemeClr val="accent2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defTabSz="684213" rtl="0" eaLnBrk="1" fontAlgn="base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defRPr sz="1100" kern="1200">
          <a:solidFill>
            <a:srgbClr val="415A69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5pPr>
      <a:lvl6pPr marL="136849" indent="-13684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2"/>
        </a:buClr>
        <a:buFont typeface="Arial" panose="020B0604020202020204" pitchFamily="34" charset="0"/>
        <a:buChar char="•"/>
        <a:defRPr sz="1199" b="0" i="0" kern="1200">
          <a:solidFill>
            <a:schemeClr val="accent4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6pPr>
      <a:lvl7pPr marL="266558" indent="-12970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2"/>
        </a:buClr>
        <a:buFont typeface="Kalinga" panose="020B0502040204020203" pitchFamily="34" charset="0"/>
        <a:buChar char="−"/>
        <a:defRPr sz="1199" b="0" i="0" kern="1200">
          <a:solidFill>
            <a:schemeClr val="accent4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7pPr>
      <a:lvl8pPr marL="357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199" b="0" i="0" kern="1200">
          <a:solidFill>
            <a:schemeClr val="accent4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b="0" i="0" kern="1200">
          <a:solidFill>
            <a:schemeClr val="accent2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5" userDrawn="1">
          <p15:clr>
            <a:srgbClr val="F26B43"/>
          </p15:clr>
        </p15:guide>
        <p15:guide id="2" orient="horz" pos="2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koutto/ioctlb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ivo-otp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hyperlink" Target="https://github.com/tijme/kernel-mii" TargetMode="External"/><Relationship Id="rId12" Type="http://schemas.openxmlformats.org/officeDocument/2006/relationships/hyperlink" Target="https://www.linkedin.com/in/tijm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tijme" TargetMode="External"/><Relationship Id="rId5" Type="http://schemas.openxmlformats.org/officeDocument/2006/relationships/image" Target="../media/image9.svg"/><Relationship Id="rId10" Type="http://schemas.openxmlformats.org/officeDocument/2006/relationships/hyperlink" Target="https://twitter.com/tijm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ithub.com/NorthwaveSecurity/wikiraider" TargetMode="External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gi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33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gi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9.sv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northwave-cybersecurity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7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1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r="11315" b="12902"/>
          <a:stretch/>
        </p:blipFill>
        <p:spPr>
          <a:xfrm>
            <a:off x="0" y="1565515"/>
            <a:ext cx="9144000" cy="310385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043D9EF-7F76-BF15-7F86-81555B375A2E}"/>
              </a:ext>
            </a:extLst>
          </p:cNvPr>
          <p:cNvGrpSpPr/>
          <p:nvPr/>
        </p:nvGrpSpPr>
        <p:grpSpPr>
          <a:xfrm>
            <a:off x="371061" y="3648415"/>
            <a:ext cx="819150" cy="729448"/>
            <a:chOff x="381000" y="3618598"/>
            <a:chExt cx="819150" cy="7294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E962DD-8CB3-F7C0-057D-AC45AC0AA346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F8E9A7-F4EE-1CB7-4F91-646B69A2AA0E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F5E66F-872E-D971-0796-01E16AE9EF35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FF0FC7B5-2229-73BC-2289-A7EC05229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EE9DEF4-E50B-B604-8EA1-615469092E72}"/>
              </a:ext>
            </a:extLst>
          </p:cNvPr>
          <p:cNvSpPr txBox="1"/>
          <p:nvPr/>
        </p:nvSpPr>
        <p:spPr>
          <a:xfrm>
            <a:off x="0" y="482002"/>
            <a:ext cx="9144000" cy="316422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ELEVATE &amp; CONQUER</a:t>
            </a:r>
            <a:b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GB" sz="192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OUR JOURNEY INTO KERNEL PRIVILEGE ESCALATION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AADE94-103B-9718-0B0D-97FE6D13BC07}"/>
              </a:ext>
            </a:extLst>
          </p:cNvPr>
          <p:cNvSpPr/>
          <p:nvPr/>
        </p:nvSpPr>
        <p:spPr>
          <a:xfrm rot="615498">
            <a:off x="7610250" y="1329198"/>
            <a:ext cx="1270477" cy="269111"/>
          </a:xfrm>
          <a:prstGeom prst="round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" tIns="46800" rIns="468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accent3"/>
                </a:solidFill>
              </a:rPr>
              <a:t>CVE-2023-38043</a:t>
            </a:r>
          </a:p>
        </p:txBody>
      </p:sp>
    </p:spTree>
    <p:extLst>
      <p:ext uri="{BB962C8B-B14F-4D97-AF65-F5344CB8AC3E}">
        <p14:creationId xmlns:p14="http://schemas.microsoft.com/office/powerpoint/2010/main" val="177730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578F38-EED0-0809-18CB-69B5A975C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10</a:t>
            </a:fld>
            <a:endParaRPr lang="nl-NL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CCB40-6790-6B1D-0415-914AB901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</a:t>
            </a:r>
            <a:r>
              <a:rPr lang="en-GB" b="1" i="1" dirty="0"/>
              <a:t>cannot</a:t>
            </a:r>
            <a:r>
              <a:rPr lang="en-GB" dirty="0"/>
              <a:t> access user mode address </a:t>
            </a:r>
            <a:r>
              <a:rPr lang="en-GB" sz="1400" dirty="0"/>
              <a:t>(by default/dereferencing)</a:t>
            </a:r>
            <a:endParaRPr lang="en-NL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F9438B9-328B-534A-ABF9-02BC22464832}"/>
              </a:ext>
            </a:extLst>
          </p:cNvPr>
          <p:cNvSpPr/>
          <p:nvPr/>
        </p:nvSpPr>
        <p:spPr>
          <a:xfrm>
            <a:off x="7959724" y="2352692"/>
            <a:ext cx="360000" cy="355583"/>
          </a:xfrm>
          <a:prstGeom prst="roundRect">
            <a:avLst>
              <a:gd name="adj" fmla="val 7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D93785-25B4-CED5-F298-CAE61966C435}"/>
              </a:ext>
            </a:extLst>
          </p:cNvPr>
          <p:cNvSpPr/>
          <p:nvPr/>
        </p:nvSpPr>
        <p:spPr>
          <a:xfrm>
            <a:off x="684092" y="1398364"/>
            <a:ext cx="2674434" cy="901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128 TB Kernel Space</a:t>
            </a:r>
          </a:p>
          <a:p>
            <a:pPr algn="ctr"/>
            <a:r>
              <a:rPr lang="en-GB" sz="8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ntoskrnl.exe</a:t>
            </a:r>
            <a:r>
              <a:rPr lang="en-GB" sz="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drivers &amp; more…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752DC-D50B-D349-FC44-FF61C2D17A87}"/>
              </a:ext>
            </a:extLst>
          </p:cNvPr>
          <p:cNvSpPr/>
          <p:nvPr/>
        </p:nvSpPr>
        <p:spPr>
          <a:xfrm>
            <a:off x="684092" y="2396103"/>
            <a:ext cx="2674434" cy="210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Unmapped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096E8-492A-433F-3867-C8245AAF3576}"/>
              </a:ext>
            </a:extLst>
          </p:cNvPr>
          <p:cNvSpPr txBox="1"/>
          <p:nvPr/>
        </p:nvSpPr>
        <p:spPr>
          <a:xfrm>
            <a:off x="3358526" y="1399735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0xFFFFFFFF`FFFFFFFF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E79FB6-1730-E27D-17FA-771BAD1A1773}"/>
              </a:ext>
            </a:extLst>
          </p:cNvPr>
          <p:cNvSpPr txBox="1"/>
          <p:nvPr/>
        </p:nvSpPr>
        <p:spPr>
          <a:xfrm>
            <a:off x="3358526" y="2211024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0xFFFF8000`00000000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3427F0-2F57-F71C-DEAC-11F2F5F84CA2}"/>
              </a:ext>
            </a:extLst>
          </p:cNvPr>
          <p:cNvSpPr txBox="1"/>
          <p:nvPr/>
        </p:nvSpPr>
        <p:spPr>
          <a:xfrm>
            <a:off x="3588026" y="3206411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0x00007FFF`FFFFFFFF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CF999D-EC58-7768-9165-116A473D3218}"/>
              </a:ext>
            </a:extLst>
          </p:cNvPr>
          <p:cNvSpPr txBox="1"/>
          <p:nvPr/>
        </p:nvSpPr>
        <p:spPr>
          <a:xfrm>
            <a:off x="3588026" y="4074664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0x00000000`00000000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931126-6E8D-91BA-ADAE-70D49F77A74B}"/>
              </a:ext>
            </a:extLst>
          </p:cNvPr>
          <p:cNvGrpSpPr/>
          <p:nvPr/>
        </p:nvGrpSpPr>
        <p:grpSpPr>
          <a:xfrm>
            <a:off x="684092" y="2707774"/>
            <a:ext cx="2674434" cy="951747"/>
            <a:chOff x="1298644" y="3138565"/>
            <a:chExt cx="2674434" cy="95174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E25CBC-EDCF-BE74-4A0E-C50F50CB8DE0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594C5B-9D98-5FAE-9EE1-E72D753EABA5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3215: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notepad.exe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48C87C-D5D5-6F2E-86F0-A542275EE75C}"/>
              </a:ext>
            </a:extLst>
          </p:cNvPr>
          <p:cNvCxnSpPr>
            <a:cxnSpLocks/>
          </p:cNvCxnSpPr>
          <p:nvPr/>
        </p:nvCxnSpPr>
        <p:spPr>
          <a:xfrm flipV="1">
            <a:off x="607591" y="1039182"/>
            <a:ext cx="0" cy="3501821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EF19E-9ECA-A7FE-1893-C070CD5B7633}"/>
              </a:ext>
            </a:extLst>
          </p:cNvPr>
          <p:cNvSpPr txBox="1"/>
          <p:nvPr/>
        </p:nvSpPr>
        <p:spPr>
          <a:xfrm>
            <a:off x="209385" y="1178905"/>
            <a:ext cx="796412" cy="151880"/>
          </a:xfrm>
          <a:prstGeom prst="rect">
            <a:avLst/>
          </a:prstGeom>
          <a:solidFill>
            <a:schemeClr val="bg1"/>
          </a:solidFill>
          <a:ln>
            <a:solidFill>
              <a:srgbClr val="1DAACD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High addresses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CB7938-BACF-B643-726A-E90AA2711B96}"/>
              </a:ext>
            </a:extLst>
          </p:cNvPr>
          <p:cNvSpPr txBox="1"/>
          <p:nvPr/>
        </p:nvSpPr>
        <p:spPr>
          <a:xfrm>
            <a:off x="209385" y="4246396"/>
            <a:ext cx="796412" cy="151880"/>
          </a:xfrm>
          <a:prstGeom prst="rect">
            <a:avLst/>
          </a:prstGeom>
          <a:solidFill>
            <a:schemeClr val="bg1"/>
          </a:solidFill>
          <a:ln>
            <a:solidFill>
              <a:srgbClr val="1DAACD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Low addresses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B6E195-6626-85DA-38C6-7CE427BAD4C0}"/>
              </a:ext>
            </a:extLst>
          </p:cNvPr>
          <p:cNvGrpSpPr/>
          <p:nvPr/>
        </p:nvGrpSpPr>
        <p:grpSpPr>
          <a:xfrm>
            <a:off x="760592" y="2865107"/>
            <a:ext cx="2674434" cy="951747"/>
            <a:chOff x="1298644" y="3138565"/>
            <a:chExt cx="2674434" cy="95174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E8197E5-3E48-E9C3-21E5-36E1EDC97CF0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82994D-86D9-AF6E-41BF-3438230F4FDA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8571: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winlogon.exe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7A3F38-820E-ACB3-733F-FD36E4EACE2D}"/>
              </a:ext>
            </a:extLst>
          </p:cNvPr>
          <p:cNvGrpSpPr/>
          <p:nvPr/>
        </p:nvGrpSpPr>
        <p:grpSpPr>
          <a:xfrm>
            <a:off x="837092" y="3026178"/>
            <a:ext cx="2674434" cy="951747"/>
            <a:chOff x="1298644" y="3138565"/>
            <a:chExt cx="2674434" cy="95174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FE65AA-44BE-FCAD-1D82-6083F336431D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420D60-8600-8DDC-4E0E-1C7EDB999CE9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4233: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calc.exe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594EE-D24D-EF31-9793-5D7861B05310}"/>
              </a:ext>
            </a:extLst>
          </p:cNvPr>
          <p:cNvGrpSpPr/>
          <p:nvPr/>
        </p:nvGrpSpPr>
        <p:grpSpPr>
          <a:xfrm>
            <a:off x="914868" y="3198765"/>
            <a:ext cx="2674434" cy="951747"/>
            <a:chOff x="1298644" y="3138565"/>
            <a:chExt cx="2674434" cy="9517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CF6C8B7-C732-1BD9-10BC-2D63FE28AAEC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5D23B2-D680-E30D-40D7-5F97A72F8A06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9217: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our_exploit.exe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AE6C63-F2E8-4F12-76E7-F1CDB4127F38}"/>
              </a:ext>
            </a:extLst>
          </p:cNvPr>
          <p:cNvGrpSpPr/>
          <p:nvPr/>
        </p:nvGrpSpPr>
        <p:grpSpPr>
          <a:xfrm>
            <a:off x="2759750" y="1580943"/>
            <a:ext cx="2950923" cy="519179"/>
            <a:chOff x="5743144" y="2501403"/>
            <a:chExt cx="2950923" cy="5191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CBB780-42C0-4A68-47AD-C08DB59B94D8}"/>
                </a:ext>
              </a:extLst>
            </p:cNvPr>
            <p:cNvSpPr/>
            <p:nvPr/>
          </p:nvSpPr>
          <p:spPr>
            <a:xfrm>
              <a:off x="5743144" y="2501403"/>
              <a:ext cx="2950923" cy="519179"/>
            </a:xfrm>
            <a:prstGeom prst="rect">
              <a:avLst/>
            </a:prstGeom>
            <a:solidFill>
              <a:srgbClr val="FF939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8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uintptr_t</a:t>
              </a:r>
              <a:r>
                <a:rPr lang="en-GB" sz="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GB" sz="8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user_addr</a:t>
              </a:r>
              <a:r>
                <a:rPr lang="en-GB" sz="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0x00005A83`48201000;</a:t>
              </a:r>
            </a:p>
            <a:p>
              <a:r>
                <a:rPr lang="en-GB" sz="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uint8_t value = * (uint8_t*) </a:t>
              </a:r>
              <a:r>
                <a:rPr lang="en-GB" sz="8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user_addr</a:t>
              </a:r>
              <a:r>
                <a:rPr lang="en-GB" sz="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35E0E1-1FD5-7E89-8EE4-9DF464940E79}"/>
                </a:ext>
              </a:extLst>
            </p:cNvPr>
            <p:cNvSpPr txBox="1"/>
            <p:nvPr/>
          </p:nvSpPr>
          <p:spPr>
            <a:xfrm>
              <a:off x="5839348" y="2612419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rgbClr val="C00000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0: System</a:t>
              </a:r>
            </a:p>
          </p:txBody>
        </p:sp>
      </p:grp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65C7300-7D82-88DE-DE97-E74E700618FD}"/>
              </a:ext>
            </a:extLst>
          </p:cNvPr>
          <p:cNvCxnSpPr>
            <a:stCxn id="59" idx="3"/>
            <a:endCxn id="11" idx="3"/>
          </p:cNvCxnSpPr>
          <p:nvPr/>
        </p:nvCxnSpPr>
        <p:spPr>
          <a:xfrm flipV="1">
            <a:off x="3589302" y="1840533"/>
            <a:ext cx="2121371" cy="1834106"/>
          </a:xfrm>
          <a:prstGeom prst="bentConnector3">
            <a:avLst>
              <a:gd name="adj1" fmla="val 110776"/>
            </a:avLst>
          </a:prstGeom>
          <a:ln w="25400">
            <a:solidFill>
              <a:srgbClr val="C0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75A080F2-063D-989E-F034-39552DE00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143" y="2530483"/>
            <a:ext cx="427593" cy="42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1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578F38-EED0-0809-18CB-69B5A975C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11</a:t>
            </a:fld>
            <a:endParaRPr lang="nl-NL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CCB40-6790-6B1D-0415-914AB901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Communicating with a kernel driver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1D6BE2-5C53-28C2-3A0D-E2117776D07E}"/>
              </a:ext>
            </a:extLst>
          </p:cNvPr>
          <p:cNvSpPr txBox="1"/>
          <p:nvPr/>
        </p:nvSpPr>
        <p:spPr>
          <a:xfrm>
            <a:off x="1823302" y="1227165"/>
            <a:ext cx="4258280" cy="2066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900" dirty="0">
                <a:latin typeface="+mj-lt"/>
              </a:rPr>
              <a:t>When `</a:t>
            </a:r>
            <a:r>
              <a:rPr lang="en-GB" sz="900" dirty="0" err="1">
                <a:latin typeface="+mj-lt"/>
              </a:rPr>
              <a:t>our_exploit.exe</a:t>
            </a:r>
            <a:r>
              <a:rPr lang="en-GB" sz="900" dirty="0">
                <a:latin typeface="+mj-lt"/>
              </a:rPr>
              <a:t>` calls </a:t>
            </a:r>
            <a:r>
              <a:rPr lang="en-GB" sz="900" dirty="0" err="1">
                <a:latin typeface="+mj-lt"/>
              </a:rPr>
              <a:t>DeviceIoControl</a:t>
            </a:r>
            <a:r>
              <a:rPr lang="en-GB" sz="900" dirty="0">
                <a:latin typeface="+mj-lt"/>
              </a:rPr>
              <a:t>(…)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3B598-CF4D-73B6-B7C0-4AB9D4394B56}"/>
              </a:ext>
            </a:extLst>
          </p:cNvPr>
          <p:cNvSpPr txBox="1"/>
          <p:nvPr/>
        </p:nvSpPr>
        <p:spPr>
          <a:xfrm>
            <a:off x="537758" y="1667039"/>
            <a:ext cx="4879486" cy="1206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PID 9217: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our_exploit.exe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                                                                                     Some kernel driver</a:t>
            </a:r>
          </a:p>
        </p:txBody>
      </p:sp>
      <p:cxnSp>
        <p:nvCxnSpPr>
          <p:cNvPr id="36" name="Straight Arrow Connector 129">
            <a:extLst>
              <a:ext uri="{FF2B5EF4-FFF2-40B4-BE49-F238E27FC236}">
                <a16:creationId xmlns:a16="http://schemas.microsoft.com/office/drawing/2014/main" id="{7E6F6E6F-D8F8-9C15-2B42-12662BF37B47}"/>
              </a:ext>
            </a:extLst>
          </p:cNvPr>
          <p:cNvCxnSpPr>
            <a:cxnSpLocks/>
            <a:stCxn id="23" idx="0"/>
            <a:endCxn id="20" idx="0"/>
          </p:cNvCxnSpPr>
          <p:nvPr/>
        </p:nvCxnSpPr>
        <p:spPr>
          <a:xfrm rot="16200000" flipH="1">
            <a:off x="3940511" y="-378032"/>
            <a:ext cx="6350" cy="4337830"/>
          </a:xfrm>
          <a:prstGeom prst="bentConnector3">
            <a:avLst>
              <a:gd name="adj1" fmla="val -360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B665DC6-EB7D-BF83-7278-504779E78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27" y="1794058"/>
            <a:ext cx="5239748" cy="2909081"/>
          </a:xfrm>
          <a:prstGeom prst="rect">
            <a:avLst/>
          </a:prstGeom>
          <a:ln w="25400">
            <a:solidFill>
              <a:srgbClr val="BFBFBF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CA3A064-440E-8097-AF7F-3410B0107E9C}"/>
              </a:ext>
            </a:extLst>
          </p:cNvPr>
          <p:cNvGrpSpPr/>
          <p:nvPr/>
        </p:nvGrpSpPr>
        <p:grpSpPr>
          <a:xfrm>
            <a:off x="7530158" y="1204945"/>
            <a:ext cx="729447" cy="729447"/>
            <a:chOff x="-217897" y="131451"/>
            <a:chExt cx="729447" cy="72944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108A448-DD08-C322-309D-D02D5BE01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217897" y="131451"/>
              <a:ext cx="729447" cy="72944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347A51-9DE4-1DDD-9604-9930228A4F24}"/>
                </a:ext>
              </a:extLst>
            </p:cNvPr>
            <p:cNvSpPr txBox="1"/>
            <p:nvPr/>
          </p:nvSpPr>
          <p:spPr>
            <a:xfrm>
              <a:off x="-217897" y="350125"/>
              <a:ext cx="525064" cy="2476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dirty="0">
                  <a:solidFill>
                    <a:schemeClr val="accent3"/>
                  </a:solidFill>
                  <a:latin typeface="+mn-lt"/>
                </a:rPr>
                <a:t>KERNEL</a:t>
              </a:r>
              <a:br>
                <a:rPr lang="en-GB" sz="1000" b="1" dirty="0">
                  <a:solidFill>
                    <a:schemeClr val="accent3"/>
                  </a:solidFill>
                  <a:latin typeface="+mn-lt"/>
                </a:rPr>
              </a:br>
              <a:r>
                <a:rPr lang="en-GB" sz="1000" b="1" dirty="0">
                  <a:solidFill>
                    <a:schemeClr val="accent3"/>
                  </a:solidFill>
                  <a:latin typeface="+mn-lt"/>
                </a:rPr>
                <a:t>DRIVER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21AE30E-8E19-72FF-C066-B5E8B5675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207" y="1787708"/>
            <a:ext cx="2463128" cy="1537031"/>
          </a:xfrm>
          <a:prstGeom prst="rect">
            <a:avLst/>
          </a:prstGeom>
          <a:ln w="25400">
            <a:solidFill>
              <a:srgbClr val="BFBFBF"/>
            </a:solidFill>
          </a:ln>
        </p:spPr>
      </p:pic>
    </p:spTree>
    <p:extLst>
      <p:ext uri="{BB962C8B-B14F-4D97-AF65-F5344CB8AC3E}">
        <p14:creationId xmlns:p14="http://schemas.microsoft.com/office/powerpoint/2010/main" val="286098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578F38-EED0-0809-18CB-69B5A975C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12</a:t>
            </a:fld>
            <a:endParaRPr lang="nl-NL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CCB40-6790-6B1D-0415-914AB901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Communicating with a kernel driver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1D6BE2-5C53-28C2-3A0D-E2117776D07E}"/>
              </a:ext>
            </a:extLst>
          </p:cNvPr>
          <p:cNvSpPr txBox="1"/>
          <p:nvPr/>
        </p:nvSpPr>
        <p:spPr>
          <a:xfrm>
            <a:off x="1823302" y="1227165"/>
            <a:ext cx="4258280" cy="2066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900" dirty="0">
                <a:latin typeface="+mj-lt"/>
              </a:rPr>
              <a:t>When `</a:t>
            </a:r>
            <a:r>
              <a:rPr lang="en-GB" sz="900" dirty="0" err="1">
                <a:latin typeface="+mj-lt"/>
              </a:rPr>
              <a:t>our_exploit.exe</a:t>
            </a:r>
            <a:r>
              <a:rPr lang="en-GB" sz="900" dirty="0">
                <a:latin typeface="+mj-lt"/>
              </a:rPr>
              <a:t>` calls </a:t>
            </a:r>
            <a:r>
              <a:rPr lang="en-GB" sz="900" dirty="0" err="1">
                <a:latin typeface="+mj-lt"/>
              </a:rPr>
              <a:t>DeviceIoControl</a:t>
            </a:r>
            <a:r>
              <a:rPr lang="en-GB" sz="900" dirty="0">
                <a:latin typeface="+mj-lt"/>
              </a:rPr>
              <a:t>(…)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3B598-CF4D-73B6-B7C0-4AB9D4394B56}"/>
              </a:ext>
            </a:extLst>
          </p:cNvPr>
          <p:cNvSpPr txBox="1"/>
          <p:nvPr/>
        </p:nvSpPr>
        <p:spPr>
          <a:xfrm>
            <a:off x="537758" y="1667039"/>
            <a:ext cx="4879486" cy="1206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PID 9217: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our_exploit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36" name="Straight Arrow Connector 129">
            <a:extLst>
              <a:ext uri="{FF2B5EF4-FFF2-40B4-BE49-F238E27FC236}">
                <a16:creationId xmlns:a16="http://schemas.microsoft.com/office/drawing/2014/main" id="{7E6F6E6F-D8F8-9C15-2B42-12662BF37B47}"/>
              </a:ext>
            </a:extLst>
          </p:cNvPr>
          <p:cNvCxnSpPr>
            <a:cxnSpLocks/>
            <a:stCxn id="23" idx="0"/>
            <a:endCxn id="20" idx="0"/>
          </p:cNvCxnSpPr>
          <p:nvPr/>
        </p:nvCxnSpPr>
        <p:spPr>
          <a:xfrm rot="16200000" flipH="1">
            <a:off x="3940511" y="-378032"/>
            <a:ext cx="6350" cy="4337830"/>
          </a:xfrm>
          <a:prstGeom prst="bentConnector3">
            <a:avLst>
              <a:gd name="adj1" fmla="val -360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A3A064-440E-8097-AF7F-3410B0107E9C}"/>
              </a:ext>
            </a:extLst>
          </p:cNvPr>
          <p:cNvGrpSpPr/>
          <p:nvPr/>
        </p:nvGrpSpPr>
        <p:grpSpPr>
          <a:xfrm>
            <a:off x="7530158" y="1204945"/>
            <a:ext cx="729447" cy="729447"/>
            <a:chOff x="-217897" y="131451"/>
            <a:chExt cx="729447" cy="72944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108A448-DD08-C322-309D-D02D5BE01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217897" y="131451"/>
              <a:ext cx="729447" cy="72944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347A51-9DE4-1DDD-9604-9930228A4F24}"/>
                </a:ext>
              </a:extLst>
            </p:cNvPr>
            <p:cNvSpPr txBox="1"/>
            <p:nvPr/>
          </p:nvSpPr>
          <p:spPr>
            <a:xfrm>
              <a:off x="-217897" y="350125"/>
              <a:ext cx="525064" cy="2476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dirty="0">
                  <a:solidFill>
                    <a:schemeClr val="accent3"/>
                  </a:solidFill>
                  <a:latin typeface="+mn-lt"/>
                </a:rPr>
                <a:t>KERNEL</a:t>
              </a:r>
              <a:br>
                <a:rPr lang="en-GB" sz="1000" b="1" dirty="0">
                  <a:solidFill>
                    <a:schemeClr val="accent3"/>
                  </a:solidFill>
                  <a:latin typeface="+mn-lt"/>
                </a:rPr>
              </a:br>
              <a:r>
                <a:rPr lang="en-GB" sz="1000" b="1" dirty="0">
                  <a:solidFill>
                    <a:schemeClr val="accent3"/>
                  </a:solidFill>
                  <a:latin typeface="+mn-lt"/>
                </a:rPr>
                <a:t>DRIVER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21AE30E-8E19-72FF-C066-B5E8B5675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207" y="1787708"/>
            <a:ext cx="2463128" cy="1537031"/>
          </a:xfrm>
          <a:prstGeom prst="rect">
            <a:avLst/>
          </a:prstGeom>
          <a:ln w="25400">
            <a:solidFill>
              <a:srgbClr val="BFBFBF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293A34-60E5-4CC0-A343-3CD5D14222FB}"/>
              </a:ext>
            </a:extLst>
          </p:cNvPr>
          <p:cNvSpPr/>
          <p:nvPr/>
        </p:nvSpPr>
        <p:spPr>
          <a:xfrm>
            <a:off x="411525" y="1032416"/>
            <a:ext cx="5872976" cy="3765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665DC6-EB7D-BF83-7278-504779E78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727" y="1794058"/>
            <a:ext cx="5239748" cy="2909081"/>
          </a:xfrm>
          <a:prstGeom prst="rect">
            <a:avLst/>
          </a:prstGeom>
          <a:ln w="25400">
            <a:solidFill>
              <a:srgbClr val="BFBFBF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3679A5-7488-AB69-25AD-E81055A4A39A}"/>
              </a:ext>
            </a:extLst>
          </p:cNvPr>
          <p:cNvSpPr txBox="1"/>
          <p:nvPr/>
        </p:nvSpPr>
        <p:spPr>
          <a:xfrm>
            <a:off x="3360234" y="1667040"/>
            <a:ext cx="2042142" cy="162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      Some kernel driver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4F0270-CCED-F802-B499-9FFC4BD82029}"/>
              </a:ext>
            </a:extLst>
          </p:cNvPr>
          <p:cNvGrpSpPr/>
          <p:nvPr/>
        </p:nvGrpSpPr>
        <p:grpSpPr>
          <a:xfrm>
            <a:off x="5248507" y="542693"/>
            <a:ext cx="3200184" cy="1251367"/>
            <a:chOff x="5248507" y="542693"/>
            <a:chExt cx="3200184" cy="12513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55996D-F843-A36C-A0EE-11EAFE2EFCB7}"/>
                </a:ext>
              </a:extLst>
            </p:cNvPr>
            <p:cNvSpPr/>
            <p:nvPr/>
          </p:nvSpPr>
          <p:spPr>
            <a:xfrm>
              <a:off x="5248507" y="542693"/>
              <a:ext cx="3200184" cy="41197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150" dirty="0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IRP stands for "Input/Output Request Packet”</a:t>
              </a:r>
            </a:p>
            <a:p>
              <a:r>
                <a:rPr lang="en-GB" sz="900" dirty="0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Basically, packets used to communicate within the kernel.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F8D3D2D2-C48E-62EC-9973-58BA5A21DBBE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5400000">
              <a:off x="6201293" y="1146753"/>
              <a:ext cx="839393" cy="45522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3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CCBD20F0-3022-38ED-0988-BEFB6F1DC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85486" y="589174"/>
              <a:ext cx="310358" cy="31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64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13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r="11315" b="12902"/>
          <a:stretch/>
        </p:blipFill>
        <p:spPr>
          <a:xfrm>
            <a:off x="0" y="1565515"/>
            <a:ext cx="9144000" cy="31038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E9DEF4-E50B-B604-8EA1-615469092E72}"/>
              </a:ext>
            </a:extLst>
          </p:cNvPr>
          <p:cNvSpPr txBox="1"/>
          <p:nvPr/>
        </p:nvSpPr>
        <p:spPr>
          <a:xfrm>
            <a:off x="0" y="482002"/>
            <a:ext cx="9144000" cy="316422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IVANTI VPN DRIVER</a:t>
            </a:r>
            <a:b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GB" sz="192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ONCE UPON A TIME, ON A BUGGY MONDAY MORNING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73634D-AD44-7782-1168-CD4D2AEA9B4F}"/>
              </a:ext>
            </a:extLst>
          </p:cNvPr>
          <p:cNvGrpSpPr/>
          <p:nvPr/>
        </p:nvGrpSpPr>
        <p:grpSpPr>
          <a:xfrm>
            <a:off x="5336081" y="3646229"/>
            <a:ext cx="819150" cy="729448"/>
            <a:chOff x="381000" y="3618598"/>
            <a:chExt cx="819150" cy="7294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98BE47-B12D-CCA5-DACE-72EF082A77A7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5185DD-4819-1A62-3C99-F1ADADFCFF47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426E2B-EDC9-314A-6DF1-687A76E6FA98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32AB725-0684-8215-EA43-35116D476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1609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14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I</a:t>
            </a:r>
            <a:r>
              <a:rPr lang="en-NL" dirty="0"/>
              <a:t>dentifying low-hanging fruit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8E750-0C1A-AAEE-B441-0A146DAB51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7"/>
            <a:ext cx="8215296" cy="1633238"/>
          </a:xfrm>
        </p:spPr>
        <p:txBody>
          <a:bodyPr/>
          <a:lstStyle/>
          <a:p>
            <a:r>
              <a:rPr lang="en-GB" sz="1600" dirty="0"/>
              <a:t>Our usual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olidFill>
                  <a:schemeClr val="accent3"/>
                </a:solidFill>
              </a:rPr>
              <a:t>Load the driver in IDA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olidFill>
                  <a:schemeClr val="accent3"/>
                </a:solidFill>
              </a:rPr>
              <a:t>Find IRP_MJ_DEVICE_CONTROL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olidFill>
                  <a:schemeClr val="accent3"/>
                </a:solidFill>
              </a:rPr>
              <a:t>Reverse the IOCTL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olidFill>
                  <a:schemeClr val="accent3"/>
                </a:solidFill>
              </a:rPr>
              <a:t>Check if user buffer ends up in juicy functions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200" dirty="0">
              <a:solidFill>
                <a:schemeClr val="accent3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1599A4-F4F9-1F69-84DA-04406F7E8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45" y="1081086"/>
            <a:ext cx="4420364" cy="473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9FF654-691A-1FD6-466C-0B0D2F10A99B}"/>
              </a:ext>
            </a:extLst>
          </p:cNvPr>
          <p:cNvSpPr txBox="1">
            <a:spLocks/>
          </p:cNvSpPr>
          <p:nvPr/>
        </p:nvSpPr>
        <p:spPr>
          <a:xfrm>
            <a:off x="541324" y="2714325"/>
            <a:ext cx="8215296" cy="16332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4213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marL="0" indent="0" algn="l" defTabSz="684213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Tx/>
              <a:buNone/>
              <a:defRPr sz="1400" kern="1200">
                <a:solidFill>
                  <a:srgbClr val="415A6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 marL="144000" indent="-144000" algn="l" defTabSz="684213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rgbClr val="415A6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 marL="3175" indent="1368425" algn="l" defTabSz="684213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defRPr sz="1300" kern="120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 algn="l" defTabSz="684213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defRPr sz="1100" kern="1200">
                <a:solidFill>
                  <a:srgbClr val="415A6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  <a:lvl6pPr marL="136849" indent="-13684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199" b="0" i="0" kern="1200">
                <a:solidFill>
                  <a:schemeClr val="accent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6pPr>
            <a:lvl7pPr marL="266558" indent="-12970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Font typeface="Kalinga" panose="020B0502040204020203" pitchFamily="34" charset="0"/>
              <a:buChar char="−"/>
              <a:defRPr sz="1199" b="0" i="0" kern="1200">
                <a:solidFill>
                  <a:schemeClr val="accent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7pPr>
            <a:lvl8pPr marL="357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199" b="0" i="0" kern="1200">
                <a:solidFill>
                  <a:schemeClr val="accent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8pPr>
            <a:lvl9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349" b="0" i="0" kern="120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9pPr>
          </a:lstStyle>
          <a:p>
            <a:r>
              <a:rPr lang="en-GB" dirty="0"/>
              <a:t>In the meantime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/>
                </a:solidFill>
              </a:rPr>
              <a:t>Run an IOCTL </a:t>
            </a:r>
            <a:r>
              <a:rPr lang="en-GB" sz="1400" dirty="0" err="1">
                <a:solidFill>
                  <a:schemeClr val="accent3"/>
                </a:solidFill>
              </a:rPr>
              <a:t>fuzzer</a:t>
            </a:r>
            <a:r>
              <a:rPr lang="en-GB" sz="1400" dirty="0">
                <a:solidFill>
                  <a:schemeClr val="accent3"/>
                </a:solidFill>
              </a:rPr>
              <a:t>, such as IOCTLBF</a:t>
            </a:r>
            <a:br>
              <a:rPr lang="en-GB" sz="1400" dirty="0">
                <a:solidFill>
                  <a:schemeClr val="accent3"/>
                </a:solidFill>
              </a:rPr>
            </a:br>
            <a:r>
              <a:rPr lang="en-GB" sz="1100" dirty="0">
                <a:solidFill>
                  <a:schemeClr val="accent3"/>
                </a:solidFill>
                <a:hlinkClick r:id="rId4"/>
              </a:rPr>
              <a:t>https://github.com/koutto/ioctlbf</a:t>
            </a:r>
            <a:br>
              <a:rPr lang="en-GB" sz="1100" dirty="0">
                <a:solidFill>
                  <a:schemeClr val="accent3"/>
                </a:solidFill>
              </a:rPr>
            </a:br>
            <a:r>
              <a:rPr lang="en-GB" sz="1100" dirty="0">
                <a:solidFill>
                  <a:schemeClr val="accent3"/>
                </a:solidFill>
              </a:rPr>
              <a:t>Developed by @Xst3nZ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61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15</a:t>
            </a:fld>
            <a:endParaRPr lang="nl-N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8F8086-D02F-FC5B-1162-5A9BF316BA96}"/>
              </a:ext>
            </a:extLst>
          </p:cNvPr>
          <p:cNvSpPr/>
          <p:nvPr/>
        </p:nvSpPr>
        <p:spPr>
          <a:xfrm>
            <a:off x="0" y="4790135"/>
            <a:ext cx="164989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552AD-EF50-60C4-7677-D313625CE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" t="3235" r="3235" b="323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A83BC711-8D71-2A66-7285-A4B244F8C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27" y="2832100"/>
            <a:ext cx="3048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37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16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nl-NL" dirty="0"/>
              <a:t>Code flow </a:t>
            </a:r>
            <a:r>
              <a:rPr lang="nl-NL" dirty="0" err="1"/>
              <a:t>for</a:t>
            </a:r>
            <a:r>
              <a:rPr lang="nl-NL" dirty="0"/>
              <a:t> IOCTL 0</a:t>
            </a:r>
            <a:r>
              <a:rPr lang="nl-NL" cap="none" dirty="0"/>
              <a:t>x</a:t>
            </a:r>
            <a:r>
              <a:rPr lang="nl-NL" dirty="0"/>
              <a:t>80002018</a:t>
            </a: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3726E-5F15-DD10-BF2B-3C56F3456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0"/>
          <a:stretch/>
        </p:blipFill>
        <p:spPr>
          <a:xfrm>
            <a:off x="144491" y="1210391"/>
            <a:ext cx="3785050" cy="331862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1" name="Left Arrow Callout 10">
            <a:extLst>
              <a:ext uri="{FF2B5EF4-FFF2-40B4-BE49-F238E27FC236}">
                <a16:creationId xmlns:a16="http://schemas.microsoft.com/office/drawing/2014/main" id="{FDC58D7C-F16B-6E55-4BBA-01B99EE0D22C}"/>
              </a:ext>
            </a:extLst>
          </p:cNvPr>
          <p:cNvSpPr/>
          <p:nvPr/>
        </p:nvSpPr>
        <p:spPr>
          <a:xfrm>
            <a:off x="1615280" y="4277343"/>
            <a:ext cx="4735278" cy="328767"/>
          </a:xfrm>
          <a:prstGeom prst="leftArrowCallout">
            <a:avLst>
              <a:gd name="adj1" fmla="val 8218"/>
              <a:gd name="adj2" fmla="val 16609"/>
              <a:gd name="adj3" fmla="val 26301"/>
              <a:gd name="adj4" fmla="val 4744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 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rbx</a:t>
            </a:r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endParaRPr lang="en-GB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256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17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nl-NL" dirty="0"/>
              <a:t>Code flow </a:t>
            </a:r>
            <a:r>
              <a:rPr lang="nl-NL" dirty="0" err="1"/>
              <a:t>for</a:t>
            </a:r>
            <a:r>
              <a:rPr lang="nl-NL" dirty="0"/>
              <a:t> IOCTL 0</a:t>
            </a:r>
            <a:r>
              <a:rPr lang="nl-NL" cap="none" dirty="0"/>
              <a:t>x</a:t>
            </a:r>
            <a:r>
              <a:rPr lang="nl-NL" dirty="0"/>
              <a:t>80002018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2BB92-1CAA-0F71-423F-02F3BB1CF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90959"/>
            <a:ext cx="1438803" cy="934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3726E-5F15-DD10-BF2B-3C56F345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0"/>
          <a:stretch/>
        </p:blipFill>
        <p:spPr>
          <a:xfrm>
            <a:off x="144491" y="1210391"/>
            <a:ext cx="3785050" cy="331862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4" name="Left Arrow Callout 3">
            <a:extLst>
              <a:ext uri="{FF2B5EF4-FFF2-40B4-BE49-F238E27FC236}">
                <a16:creationId xmlns:a16="http://schemas.microsoft.com/office/drawing/2014/main" id="{6016AACF-FBC3-D2C1-570B-F7A3A22CD29E}"/>
              </a:ext>
            </a:extLst>
          </p:cNvPr>
          <p:cNvSpPr/>
          <p:nvPr/>
        </p:nvSpPr>
        <p:spPr>
          <a:xfrm>
            <a:off x="1615280" y="4277343"/>
            <a:ext cx="4735278" cy="328767"/>
          </a:xfrm>
          <a:prstGeom prst="leftArrowCallout">
            <a:avLst>
              <a:gd name="adj1" fmla="val 8218"/>
              <a:gd name="adj2" fmla="val 16609"/>
              <a:gd name="adj3" fmla="val 26301"/>
              <a:gd name="adj4" fmla="val 47440"/>
            </a:avLst>
          </a:prstGeom>
          <a:solidFill>
            <a:schemeClr val="accent1">
              <a:lumMod val="50000"/>
              <a:alpha val="1969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 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rbx</a:t>
            </a:r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endParaRPr lang="en-GB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Left Arrow Callout 4">
            <a:extLst>
              <a:ext uri="{FF2B5EF4-FFF2-40B4-BE49-F238E27FC236}">
                <a16:creationId xmlns:a16="http://schemas.microsoft.com/office/drawing/2014/main" id="{47E2F143-09D5-7CF1-E02C-E4E2DC0CE7BE}"/>
              </a:ext>
            </a:extLst>
          </p:cNvPr>
          <p:cNvSpPr/>
          <p:nvPr/>
        </p:nvSpPr>
        <p:spPr>
          <a:xfrm>
            <a:off x="5832114" y="2795364"/>
            <a:ext cx="2588405" cy="328767"/>
          </a:xfrm>
          <a:prstGeom prst="leftArrowCallout">
            <a:avLst>
              <a:gd name="adj1" fmla="val 8218"/>
              <a:gd name="adj2" fmla="val 16609"/>
              <a:gd name="adj3" fmla="val 26301"/>
              <a:gd name="adj4" fmla="val 8511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 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rsi</a:t>
            </a:r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56B214F-82A9-D49F-624C-0BDDA859A49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 flipH="1" flipV="1">
            <a:off x="2595181" y="1832794"/>
            <a:ext cx="2138056" cy="3254386"/>
          </a:xfrm>
          <a:prstGeom prst="bentConnector5">
            <a:avLst>
              <a:gd name="adj1" fmla="val -10692"/>
              <a:gd name="adj2" fmla="val 68024"/>
              <a:gd name="adj3" fmla="val 110692"/>
            </a:avLst>
          </a:prstGeom>
          <a:ln w="15875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FC01E1-DB55-3802-64AC-515DF6C2241F}"/>
              </a:ext>
            </a:extLst>
          </p:cNvPr>
          <p:cNvGrpSpPr/>
          <p:nvPr/>
        </p:nvGrpSpPr>
        <p:grpSpPr>
          <a:xfrm>
            <a:off x="5805698" y="1570047"/>
            <a:ext cx="2950923" cy="488613"/>
            <a:chOff x="4595631" y="1260217"/>
            <a:chExt cx="2950923" cy="4886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F3E7D6-6675-7360-A6FA-C99C7C039EAD}"/>
                </a:ext>
              </a:extLst>
            </p:cNvPr>
            <p:cNvSpPr/>
            <p:nvPr/>
          </p:nvSpPr>
          <p:spPr>
            <a:xfrm>
              <a:off x="4595631" y="1260217"/>
              <a:ext cx="2950923" cy="488613"/>
            </a:xfrm>
            <a:prstGeom prst="rect">
              <a:avLst/>
            </a:prstGeom>
            <a:solidFill>
              <a:srgbClr val="FF939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 err="1">
                  <a:solidFill>
                    <a:srgbClr val="C00000"/>
                  </a:solidFill>
                </a:rPr>
                <a:t>Bugcheck</a:t>
              </a:r>
              <a:r>
                <a:rPr lang="en-GB" dirty="0">
                  <a:solidFill>
                    <a:srgbClr val="C00000"/>
                  </a:solidFill>
                </a:rPr>
                <a:t> if </a:t>
              </a:r>
              <a:r>
                <a:rPr lang="en-GB" dirty="0" err="1">
                  <a:solidFill>
                    <a:srgbClr val="C00000"/>
                  </a:solidFill>
                </a:rPr>
                <a:t>OurBuffer</a:t>
              </a:r>
              <a:r>
                <a:rPr lang="en-GB" dirty="0">
                  <a:solidFill>
                    <a:srgbClr val="C00000"/>
                  </a:solidFill>
                </a:rPr>
                <a:t> is NULL.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359B140-56B2-CB70-38D7-8F6C145FC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41843" y="1290726"/>
              <a:ext cx="427593" cy="42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790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18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nl-NL" dirty="0"/>
              <a:t>Code flow </a:t>
            </a:r>
            <a:r>
              <a:rPr lang="nl-NL" dirty="0" err="1"/>
              <a:t>for</a:t>
            </a:r>
            <a:r>
              <a:rPr lang="nl-NL" dirty="0"/>
              <a:t> IOCTL 0</a:t>
            </a:r>
            <a:r>
              <a:rPr lang="nl-NL" cap="none" dirty="0"/>
              <a:t>x</a:t>
            </a:r>
            <a:r>
              <a:rPr lang="nl-NL" dirty="0"/>
              <a:t>80002018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2BB92-1CAA-0F71-423F-02F3BB1CF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90959"/>
            <a:ext cx="1438803" cy="934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3726E-5F15-DD10-BF2B-3C56F345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0"/>
          <a:stretch/>
        </p:blipFill>
        <p:spPr>
          <a:xfrm>
            <a:off x="144491" y="1210391"/>
            <a:ext cx="3785050" cy="331862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4" name="Left Arrow Callout 3">
            <a:extLst>
              <a:ext uri="{FF2B5EF4-FFF2-40B4-BE49-F238E27FC236}">
                <a16:creationId xmlns:a16="http://schemas.microsoft.com/office/drawing/2014/main" id="{605844C4-5EAF-237F-66A9-41C40F18DB59}"/>
              </a:ext>
            </a:extLst>
          </p:cNvPr>
          <p:cNvSpPr/>
          <p:nvPr/>
        </p:nvSpPr>
        <p:spPr>
          <a:xfrm>
            <a:off x="5832114" y="2795364"/>
            <a:ext cx="2588405" cy="328767"/>
          </a:xfrm>
          <a:prstGeom prst="leftArrowCallout">
            <a:avLst>
              <a:gd name="adj1" fmla="val 8218"/>
              <a:gd name="adj2" fmla="val 16609"/>
              <a:gd name="adj3" fmla="val 26301"/>
              <a:gd name="adj4" fmla="val 85113"/>
            </a:avLst>
          </a:prstGeom>
          <a:solidFill>
            <a:schemeClr val="accent1">
              <a:lumMod val="50000"/>
              <a:alpha val="1982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 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rsi</a:t>
            </a:r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*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endParaRPr lang="en-GB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86914-5912-4FCA-362F-CA76BAE8E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262" y="2293337"/>
            <a:ext cx="2318462" cy="1130007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AFFFF35-0278-E5B8-F2A0-CCCF6185713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6035754" y="1548984"/>
            <a:ext cx="1032386" cy="2521091"/>
          </a:xfrm>
          <a:prstGeom prst="bentConnector5">
            <a:avLst>
              <a:gd name="adj1" fmla="val -22143"/>
              <a:gd name="adj2" fmla="val 41277"/>
              <a:gd name="adj3" fmla="val 122143"/>
            </a:avLst>
          </a:prstGeom>
          <a:ln w="15875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eft Arrow Callout 4">
            <a:extLst>
              <a:ext uri="{FF2B5EF4-FFF2-40B4-BE49-F238E27FC236}">
                <a16:creationId xmlns:a16="http://schemas.microsoft.com/office/drawing/2014/main" id="{5757C3E9-8E73-6968-AB76-CC07BF33E5A5}"/>
              </a:ext>
            </a:extLst>
          </p:cNvPr>
          <p:cNvSpPr/>
          <p:nvPr/>
        </p:nvSpPr>
        <p:spPr>
          <a:xfrm>
            <a:off x="1615280" y="4277343"/>
            <a:ext cx="4735278" cy="328767"/>
          </a:xfrm>
          <a:prstGeom prst="leftArrowCallout">
            <a:avLst>
              <a:gd name="adj1" fmla="val 8218"/>
              <a:gd name="adj2" fmla="val 16609"/>
              <a:gd name="adj3" fmla="val 26301"/>
              <a:gd name="adj4" fmla="val 47440"/>
            </a:avLst>
          </a:prstGeom>
          <a:solidFill>
            <a:schemeClr val="accent1">
              <a:lumMod val="50000"/>
              <a:alpha val="2009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 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rbx</a:t>
            </a:r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endParaRPr lang="en-GB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56B214F-82A9-D49F-624C-0BDDA859A49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 flipH="1" flipV="1">
            <a:off x="2595181" y="1832794"/>
            <a:ext cx="2138056" cy="3254386"/>
          </a:xfrm>
          <a:prstGeom prst="bentConnector5">
            <a:avLst>
              <a:gd name="adj1" fmla="val -10692"/>
              <a:gd name="adj2" fmla="val 68024"/>
              <a:gd name="adj3" fmla="val 110692"/>
            </a:avLst>
          </a:prstGeom>
          <a:ln w="15875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C9B105B-5600-3AD0-82AC-EED8671BC9BA}"/>
              </a:ext>
            </a:extLst>
          </p:cNvPr>
          <p:cNvSpPr/>
          <p:nvPr/>
        </p:nvSpPr>
        <p:spPr>
          <a:xfrm>
            <a:off x="6010803" y="3750851"/>
            <a:ext cx="2950428" cy="3215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 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rdx</a:t>
            </a:r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*(</a:t>
            </a:r>
            <a:r>
              <a:rPr lang="en-GB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[0]+0x30)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C515498-1B9B-DC68-4D60-8EF7B46DD2D7}"/>
              </a:ext>
            </a:extLst>
          </p:cNvPr>
          <p:cNvCxnSpPr>
            <a:cxnSpLocks/>
            <a:stCxn id="7" idx="3"/>
          </p:cNvCxnSpPr>
          <p:nvPr/>
        </p:nvCxnSpPr>
        <p:spPr>
          <a:xfrm flipH="1" flipV="1">
            <a:off x="8240820" y="2889055"/>
            <a:ext cx="720411" cy="1022570"/>
          </a:xfrm>
          <a:prstGeom prst="bentConnector4">
            <a:avLst>
              <a:gd name="adj1" fmla="val -17969"/>
              <a:gd name="adj2" fmla="val 99878"/>
            </a:avLst>
          </a:prstGeom>
          <a:ln w="22225">
            <a:solidFill>
              <a:srgbClr val="3E999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B839C7F-D8D3-5011-ACE9-C9BC14A4ED31}"/>
              </a:ext>
            </a:extLst>
          </p:cNvPr>
          <p:cNvGrpSpPr/>
          <p:nvPr/>
        </p:nvGrpSpPr>
        <p:grpSpPr>
          <a:xfrm>
            <a:off x="4373696" y="1324698"/>
            <a:ext cx="4504369" cy="488613"/>
            <a:chOff x="3042185" y="1260217"/>
            <a:chExt cx="4504369" cy="48861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B69829-0EF5-B33E-AAC9-E4B51A7AD676}"/>
                </a:ext>
              </a:extLst>
            </p:cNvPr>
            <p:cNvSpPr/>
            <p:nvPr/>
          </p:nvSpPr>
          <p:spPr>
            <a:xfrm>
              <a:off x="3042185" y="1260217"/>
              <a:ext cx="4504369" cy="488613"/>
            </a:xfrm>
            <a:prstGeom prst="rect">
              <a:avLst/>
            </a:prstGeom>
            <a:solidFill>
              <a:srgbClr val="FF939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 err="1">
                  <a:solidFill>
                    <a:srgbClr val="C00000"/>
                  </a:solidFill>
                </a:rPr>
                <a:t>Bugcheck</a:t>
              </a:r>
              <a:r>
                <a:rPr lang="en-GB" dirty="0">
                  <a:solidFill>
                    <a:srgbClr val="C00000"/>
                  </a:solidFill>
                </a:rPr>
                <a:t> if *(OurBuffer+0x30) is not a valid address.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CB0D968F-4C18-7A2D-C2E0-E5A9A9B97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41843" y="1290726"/>
              <a:ext cx="427593" cy="42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16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19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7" r="11315" b="12902"/>
          <a:stretch/>
        </p:blipFill>
        <p:spPr>
          <a:xfrm>
            <a:off x="0" y="1565515"/>
            <a:ext cx="9144000" cy="31038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E9DEF4-E50B-B604-8EA1-615469092E72}"/>
              </a:ext>
            </a:extLst>
          </p:cNvPr>
          <p:cNvSpPr txBox="1"/>
          <p:nvPr/>
        </p:nvSpPr>
        <p:spPr>
          <a:xfrm>
            <a:off x="0" y="482002"/>
            <a:ext cx="9144000" cy="316422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POSSIBLE ABUSE PATH</a:t>
            </a:r>
            <a:b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GB" sz="192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POOR INPUT VALIDATION MUST LEAD TO BUGS, RIGHT?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73634D-AD44-7782-1168-CD4D2AEA9B4F}"/>
              </a:ext>
            </a:extLst>
          </p:cNvPr>
          <p:cNvGrpSpPr/>
          <p:nvPr/>
        </p:nvGrpSpPr>
        <p:grpSpPr>
          <a:xfrm>
            <a:off x="6173363" y="3646229"/>
            <a:ext cx="819150" cy="729448"/>
            <a:chOff x="381000" y="3618598"/>
            <a:chExt cx="819150" cy="7294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98BE47-B12D-CCA5-DACE-72EF082A77A7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5185DD-4819-1A62-3C99-F1ADADFCFF47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426E2B-EDC9-314A-6DF1-687A76E6FA98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32AB725-0684-8215-EA43-35116D476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4672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2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r="11315" b="12902"/>
          <a:stretch/>
        </p:blipFill>
        <p:spPr>
          <a:xfrm>
            <a:off x="1804" y="1565515"/>
            <a:ext cx="9144000" cy="310385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043D9EF-7F76-BF15-7F86-81555B375A2E}"/>
              </a:ext>
            </a:extLst>
          </p:cNvPr>
          <p:cNvGrpSpPr/>
          <p:nvPr/>
        </p:nvGrpSpPr>
        <p:grpSpPr>
          <a:xfrm>
            <a:off x="1142481" y="3646229"/>
            <a:ext cx="819150" cy="729448"/>
            <a:chOff x="381000" y="3618598"/>
            <a:chExt cx="819150" cy="7294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E962DD-8CB3-F7C0-057D-AC45AC0AA346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F8E9A7-F4EE-1CB7-4F91-646B69A2AA0E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F5E66F-872E-D971-0796-01E16AE9EF35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FF0FC7B5-2229-73BC-2289-A7EC05229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43B7E53-8B31-80D0-8181-8DCDD776B568}"/>
              </a:ext>
            </a:extLst>
          </p:cNvPr>
          <p:cNvSpPr/>
          <p:nvPr/>
        </p:nvSpPr>
        <p:spPr>
          <a:xfrm rot="615498">
            <a:off x="7733758" y="1332388"/>
            <a:ext cx="1128438" cy="279523"/>
          </a:xfrm>
          <a:prstGeom prst="round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" tIns="46800" rIns="468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accent3"/>
                </a:solidFill>
              </a:rPr>
              <a:t> A Zero-Day Tale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144EC4FE-7AE0-A4FA-4421-AC41C249FB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6" t="5865" r="-10398" b="5569"/>
          <a:stretch/>
        </p:blipFill>
        <p:spPr>
          <a:xfrm>
            <a:off x="4988605" y="484188"/>
            <a:ext cx="5568459" cy="3162041"/>
          </a:xfrm>
          <a:prstGeom prst="parallelogram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60B7A6C-58F2-4E87-3E4D-6E7C437B3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6"/>
            <a:ext cx="4179600" cy="2565143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nl-NL" sz="1400" dirty="0">
                <a:solidFill>
                  <a:schemeClr val="accent3"/>
                </a:solidFill>
              </a:rPr>
              <a:t>Red </a:t>
            </a:r>
            <a:r>
              <a:rPr lang="nl-NL" sz="1400" dirty="0" err="1">
                <a:solidFill>
                  <a:schemeClr val="accent3"/>
                </a:solidFill>
              </a:rPr>
              <a:t>Teamer</a:t>
            </a:r>
            <a:r>
              <a:rPr lang="nl-NL" sz="1400" dirty="0">
                <a:solidFill>
                  <a:schemeClr val="accent3"/>
                </a:solidFill>
              </a:rPr>
              <a:t> at </a:t>
            </a:r>
            <a:r>
              <a:rPr lang="en-NL" sz="1400" dirty="0">
                <a:solidFill>
                  <a:schemeClr val="accent3"/>
                </a:solidFill>
              </a:rPr>
              <a:t>Northwave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NL" sz="1400" dirty="0">
                <a:solidFill>
                  <a:schemeClr val="accent3"/>
                </a:solidFill>
              </a:rPr>
              <a:t>Forensics at TV show Hunted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NL" sz="1400" dirty="0">
                <a:solidFill>
                  <a:schemeClr val="accent3"/>
                </a:solidFill>
              </a:rPr>
              <a:t>Lives in the Netherlands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NL" sz="1400" dirty="0">
                <a:solidFill>
                  <a:schemeClr val="accent3"/>
                </a:solidFill>
              </a:rPr>
              <a:t>Author of open-source software</a:t>
            </a:r>
            <a:br>
              <a:rPr lang="en-NL" sz="1400" dirty="0">
                <a:solidFill>
                  <a:schemeClr val="accent3"/>
                </a:solidFill>
              </a:rPr>
            </a:br>
            <a:r>
              <a:rPr lang="en-NL" sz="1200" dirty="0">
                <a:solidFill>
                  <a:schemeClr val="accent3"/>
                </a:solidFill>
                <a:hlinkClick r:id="rId7"/>
              </a:rPr>
              <a:t>Kernel Mii</a:t>
            </a:r>
            <a:r>
              <a:rPr lang="en-NL" sz="1200" dirty="0">
                <a:solidFill>
                  <a:schemeClr val="accent3"/>
                </a:solidFill>
              </a:rPr>
              <a:t>, </a:t>
            </a:r>
            <a:r>
              <a:rPr lang="en-NL" sz="1200" dirty="0">
                <a:solidFill>
                  <a:schemeClr val="accent3"/>
                </a:solidFill>
                <a:hlinkClick r:id="rId8"/>
              </a:rPr>
              <a:t>Raivo OTP</a:t>
            </a:r>
            <a:r>
              <a:rPr lang="en-NL" sz="1200" dirty="0">
                <a:solidFill>
                  <a:schemeClr val="accent3"/>
                </a:solidFill>
              </a:rPr>
              <a:t>, </a:t>
            </a:r>
            <a:r>
              <a:rPr lang="en-NL" sz="1200" dirty="0">
                <a:solidFill>
                  <a:schemeClr val="accent3"/>
                </a:solidFill>
                <a:hlinkClick r:id="rId9"/>
              </a:rPr>
              <a:t>WikiRaider</a:t>
            </a:r>
            <a:endParaRPr lang="en-NL" sz="1400" dirty="0">
              <a:solidFill>
                <a:schemeClr val="accent3"/>
              </a:solidFill>
            </a:endParaRPr>
          </a:p>
          <a:p>
            <a:pPr marL="285750" indent="-285750">
              <a:spcAft>
                <a:spcPts val="1000"/>
              </a:spcAft>
              <a:buFont typeface="Wingdings" pitchFamily="2" charset="2"/>
              <a:buChar char="§"/>
            </a:pPr>
            <a:r>
              <a:rPr lang="en-NL" sz="1400" dirty="0">
                <a:solidFill>
                  <a:schemeClr val="accent3"/>
                </a:solidFill>
              </a:rPr>
              <a:t>Socials username is @tijme</a:t>
            </a:r>
            <a:br>
              <a:rPr lang="en-NL" sz="1200" dirty="0">
                <a:solidFill>
                  <a:schemeClr val="accent3"/>
                </a:solidFill>
              </a:rPr>
            </a:br>
            <a:r>
              <a:rPr lang="nl-NL" sz="1200" dirty="0">
                <a:solidFill>
                  <a:schemeClr val="accent3"/>
                </a:solidFill>
                <a:hlinkClick r:id="rId10"/>
              </a:rPr>
              <a:t>Twitter</a:t>
            </a:r>
            <a:r>
              <a:rPr lang="nl-NL" sz="1200" dirty="0">
                <a:solidFill>
                  <a:schemeClr val="accent3"/>
                </a:solidFill>
              </a:rPr>
              <a:t>, </a:t>
            </a:r>
            <a:r>
              <a:rPr lang="nl-NL" sz="1200" dirty="0">
                <a:solidFill>
                  <a:schemeClr val="accent3"/>
                </a:solidFill>
                <a:hlinkClick r:id="rId11"/>
              </a:rPr>
              <a:t>GitHub</a:t>
            </a:r>
            <a:r>
              <a:rPr lang="nl-NL" sz="1200" dirty="0">
                <a:solidFill>
                  <a:schemeClr val="accent3"/>
                </a:solidFill>
              </a:rPr>
              <a:t>, </a:t>
            </a:r>
            <a:r>
              <a:rPr lang="nl-NL" sz="1200" dirty="0">
                <a:solidFill>
                  <a:schemeClr val="accent3"/>
                </a:solidFill>
                <a:hlinkClick r:id="rId12"/>
              </a:rPr>
              <a:t>LinkedIn</a:t>
            </a:r>
            <a:br>
              <a:rPr lang="nl-NL" sz="1200" dirty="0">
                <a:solidFill>
                  <a:schemeClr val="accent3"/>
                </a:solidFill>
              </a:rPr>
            </a:br>
            <a:br>
              <a:rPr lang="nl-NL" sz="300" dirty="0">
                <a:solidFill>
                  <a:schemeClr val="accent3"/>
                </a:solidFill>
              </a:rPr>
            </a:br>
            <a:r>
              <a:rPr lang="en-GB" sz="1400" dirty="0">
                <a:solidFill>
                  <a:schemeClr val="accent3"/>
                </a:solidFill>
              </a:rPr>
              <a:t>In search for driver vulnerabilities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A904807-45EA-F0BA-AB07-97A3597E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5" y="614485"/>
            <a:ext cx="4179600" cy="230188"/>
          </a:xfrm>
        </p:spPr>
        <p:txBody>
          <a:bodyPr/>
          <a:lstStyle/>
          <a:p>
            <a:r>
              <a:rPr lang="en-NL" dirty="0"/>
              <a:t>About Tijme (ME)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B895E8-C566-0B3D-A3AF-36BE4C42B151}"/>
              </a:ext>
            </a:extLst>
          </p:cNvPr>
          <p:cNvSpPr/>
          <p:nvPr/>
        </p:nvSpPr>
        <p:spPr>
          <a:xfrm>
            <a:off x="425450" y="3882642"/>
            <a:ext cx="368300" cy="30835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15FF201-19CD-EAAD-FD7F-40E5006BADE9}"/>
              </a:ext>
            </a:extLst>
          </p:cNvPr>
          <p:cNvGrpSpPr/>
          <p:nvPr/>
        </p:nvGrpSpPr>
        <p:grpSpPr>
          <a:xfrm>
            <a:off x="442546" y="3787301"/>
            <a:ext cx="295842" cy="420168"/>
            <a:chOff x="3700974" y="2602467"/>
            <a:chExt cx="356734" cy="627743"/>
          </a:xfrm>
          <a:solidFill>
            <a:schemeClr val="bg1"/>
          </a:solidFill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58183CE-BCD4-0221-D174-74D96A8FB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1090420" flipH="1">
              <a:off x="3700974" y="2602467"/>
              <a:ext cx="356734" cy="39335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B32EB0-0436-0E1F-4FBA-F76CB917A66B}"/>
                </a:ext>
              </a:extLst>
            </p:cNvPr>
            <p:cNvCxnSpPr>
              <a:cxnSpLocks/>
            </p:cNvCxnSpPr>
            <p:nvPr/>
          </p:nvCxnSpPr>
          <p:spPr>
            <a:xfrm>
              <a:off x="3894405" y="2966591"/>
              <a:ext cx="0" cy="162816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2D9B7A4-1EA6-CE53-C484-2DF89E535DE2}"/>
                </a:ext>
              </a:extLst>
            </p:cNvPr>
            <p:cNvCxnSpPr>
              <a:cxnSpLocks/>
            </p:cNvCxnSpPr>
            <p:nvPr/>
          </p:nvCxnSpPr>
          <p:spPr>
            <a:xfrm>
              <a:off x="3894405" y="3117442"/>
              <a:ext cx="44005" cy="112768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A51D0B-F6D1-9CA7-4737-CED3D90AF3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4405" y="3030045"/>
              <a:ext cx="71464" cy="8355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75FC31F-7C81-8089-DA3C-397D612F38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3998" y="3030043"/>
              <a:ext cx="71464" cy="8355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892B9-A228-E50B-E447-AEE9F16FE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400" y="3117442"/>
              <a:ext cx="44005" cy="112768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Arc 40">
            <a:extLst>
              <a:ext uri="{FF2B5EF4-FFF2-40B4-BE49-F238E27FC236}">
                <a16:creationId xmlns:a16="http://schemas.microsoft.com/office/drawing/2014/main" id="{DDF71F65-C424-C5E8-7964-B8FFFCDE1144}"/>
              </a:ext>
            </a:extLst>
          </p:cNvPr>
          <p:cNvSpPr/>
          <p:nvPr/>
        </p:nvSpPr>
        <p:spPr>
          <a:xfrm rot="13576297">
            <a:off x="123893" y="3045425"/>
            <a:ext cx="950874" cy="909583"/>
          </a:xfrm>
          <a:prstGeom prst="arc">
            <a:avLst>
              <a:gd name="adj1" fmla="val 14925036"/>
              <a:gd name="adj2" fmla="val 2796688"/>
            </a:avLst>
          </a:prstGeom>
          <a:ln w="15875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6000">
                  <a:schemeClr val="accent2"/>
                </a:gs>
              </a:gsLst>
              <a:lin ang="5400000" scaled="1"/>
            </a:gra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DBD978-415A-FAC5-ECA1-DEC55D5A5072}"/>
              </a:ext>
            </a:extLst>
          </p:cNvPr>
          <p:cNvSpPr txBox="1"/>
          <p:nvPr/>
        </p:nvSpPr>
        <p:spPr>
          <a:xfrm>
            <a:off x="405558" y="4219369"/>
            <a:ext cx="400107" cy="13389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3045925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20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nl-NL" dirty="0"/>
              <a:t>Code flow </a:t>
            </a:r>
            <a:r>
              <a:rPr lang="nl-NL" dirty="0" err="1"/>
              <a:t>for</a:t>
            </a:r>
            <a:r>
              <a:rPr lang="nl-NL" dirty="0"/>
              <a:t> IOCTL 0</a:t>
            </a:r>
            <a:r>
              <a:rPr lang="nl-NL" cap="none" dirty="0"/>
              <a:t>x</a:t>
            </a:r>
            <a:r>
              <a:rPr lang="nl-NL" dirty="0"/>
              <a:t>80002018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2BB92-1CAA-0F71-423F-02F3BB1CF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1644"/>
            <a:ext cx="1438803" cy="934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3726E-5F15-DD10-BF2B-3C56F345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0"/>
          <a:stretch/>
        </p:blipFill>
        <p:spPr>
          <a:xfrm>
            <a:off x="144491" y="1210391"/>
            <a:ext cx="3785050" cy="331862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86914-5912-4FCA-362F-CA76BAE8E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029" y="1531644"/>
            <a:ext cx="2318462" cy="1130007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AFFFF35-0278-E5B8-F2A0-CCCF6185713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6092949" y="730097"/>
            <a:ext cx="934764" cy="2537858"/>
          </a:xfrm>
          <a:prstGeom prst="bentConnector5">
            <a:avLst>
              <a:gd name="adj1" fmla="val -24455"/>
              <a:gd name="adj2" fmla="val 41335"/>
              <a:gd name="adj3" fmla="val 124455"/>
            </a:avLst>
          </a:prstGeom>
          <a:ln w="15875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56B214F-82A9-D49F-624C-0BDDA859A49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 flipH="1" flipV="1">
            <a:off x="2165523" y="1403137"/>
            <a:ext cx="2997371" cy="3254386"/>
          </a:xfrm>
          <a:prstGeom prst="bentConnector5">
            <a:avLst>
              <a:gd name="adj1" fmla="val -7627"/>
              <a:gd name="adj2" fmla="val 68024"/>
              <a:gd name="adj3" fmla="val 107627"/>
            </a:avLst>
          </a:prstGeom>
          <a:ln w="15875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129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21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nl-NL" dirty="0"/>
              <a:t>Code flow </a:t>
            </a:r>
            <a:r>
              <a:rPr lang="nl-NL" dirty="0" err="1"/>
              <a:t>for</a:t>
            </a:r>
            <a:r>
              <a:rPr lang="nl-NL" dirty="0"/>
              <a:t> IOCTL 0</a:t>
            </a:r>
            <a:r>
              <a:rPr lang="nl-NL" cap="none" dirty="0"/>
              <a:t>x</a:t>
            </a:r>
            <a:r>
              <a:rPr lang="nl-NL" dirty="0"/>
              <a:t>80002018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2BB92-1CAA-0F71-423F-02F3BB1CF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1644"/>
            <a:ext cx="1438803" cy="934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3726E-5F15-DD10-BF2B-3C56F345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0"/>
          <a:stretch/>
        </p:blipFill>
        <p:spPr>
          <a:xfrm>
            <a:off x="144491" y="1210391"/>
            <a:ext cx="3785050" cy="331862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86914-5912-4FCA-362F-CA76BAE8E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029" y="1531644"/>
            <a:ext cx="2318462" cy="1130007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AFFFF35-0278-E5B8-F2A0-CCCF6185713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6092949" y="730097"/>
            <a:ext cx="934764" cy="2537858"/>
          </a:xfrm>
          <a:prstGeom prst="bentConnector5">
            <a:avLst>
              <a:gd name="adj1" fmla="val -24455"/>
              <a:gd name="adj2" fmla="val 41335"/>
              <a:gd name="adj3" fmla="val 124455"/>
            </a:avLst>
          </a:prstGeom>
          <a:ln w="15875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56B214F-82A9-D49F-624C-0BDDA859A49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 flipH="1" flipV="1">
            <a:off x="2165523" y="1403137"/>
            <a:ext cx="2997371" cy="3254386"/>
          </a:xfrm>
          <a:prstGeom prst="bentConnector5">
            <a:avLst>
              <a:gd name="adj1" fmla="val -7627"/>
              <a:gd name="adj2" fmla="val 68024"/>
              <a:gd name="adj3" fmla="val 107627"/>
            </a:avLst>
          </a:prstGeom>
          <a:ln w="15875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3A0059-4F15-482A-AF66-83CF31951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012" y="3152614"/>
            <a:ext cx="2346247" cy="1145325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4F00A96-072B-1BC7-654B-0EF5DE2E18D9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7585217" y="2905694"/>
            <a:ext cx="490963" cy="287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061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22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nl-NL" dirty="0"/>
              <a:t>A closer look at </a:t>
            </a:r>
            <a:r>
              <a:rPr lang="nl-NL" sz="18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IoCsqRemoveIrp</a:t>
            </a:r>
            <a:endParaRPr lang="en-NL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2BB92-1CAA-0F71-423F-02F3BB1C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572000" y="1531644"/>
            <a:ext cx="1438803" cy="934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3726E-5F15-DD10-BF2B-3C56F345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680"/>
          <a:stretch/>
        </p:blipFill>
        <p:spPr>
          <a:xfrm>
            <a:off x="144491" y="1210391"/>
            <a:ext cx="3785050" cy="3318624"/>
          </a:xfrm>
          <a:prstGeom prst="rect">
            <a:avLst/>
          </a:prstGeom>
          <a:ln w="12700">
            <a:solidFill>
              <a:schemeClr val="accent5">
                <a:alpha val="1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86914-5912-4FCA-362F-CA76BAE8E0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6670029" y="1531644"/>
            <a:ext cx="2318462" cy="1130007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AFFFF35-0278-E5B8-F2A0-CCCF6185713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6092949" y="730097"/>
            <a:ext cx="934764" cy="2537858"/>
          </a:xfrm>
          <a:prstGeom prst="bentConnector5">
            <a:avLst>
              <a:gd name="adj1" fmla="val -24455"/>
              <a:gd name="adj2" fmla="val 41335"/>
              <a:gd name="adj3" fmla="val 124455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56B214F-82A9-D49F-624C-0BDDA859A49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 flipH="1" flipV="1">
            <a:off x="2165523" y="1403137"/>
            <a:ext cx="2997371" cy="3254386"/>
          </a:xfrm>
          <a:prstGeom prst="bentConnector5">
            <a:avLst>
              <a:gd name="adj1" fmla="val -7627"/>
              <a:gd name="adj2" fmla="val 68024"/>
              <a:gd name="adj3" fmla="val 107627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3A0059-4F15-482A-AF66-83CF31951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012" y="3152614"/>
            <a:ext cx="2346247" cy="1145325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4F00A96-072B-1BC7-654B-0EF5DE2E18D9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7585217" y="2905694"/>
            <a:ext cx="490963" cy="287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770AFE3-85BB-C1EE-8202-C8FC0106DA7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89966" y="1772785"/>
            <a:ext cx="969046" cy="1952492"/>
          </a:xfrm>
          <a:prstGeom prst="bentConnector3">
            <a:avLst>
              <a:gd name="adj1" fmla="val 50000"/>
            </a:avLst>
          </a:prstGeom>
          <a:ln w="22225">
            <a:solidFill>
              <a:srgbClr val="3E999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364943-6E45-F2ED-9E34-51E178E93B0F}"/>
              </a:ext>
            </a:extLst>
          </p:cNvPr>
          <p:cNvSpPr/>
          <p:nvPr/>
        </p:nvSpPr>
        <p:spPr>
          <a:xfrm>
            <a:off x="541324" y="1165926"/>
            <a:ext cx="5148642" cy="2810174"/>
          </a:xfrm>
          <a:prstGeom prst="roundRect">
            <a:avLst>
              <a:gd name="adj" fmla="val 3052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“IoCsqRemoveIrp” removes an IRP from the queue.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PIO_CSQ is a struct of driver defined callbacks.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PIP_CSQ_IRP_CONTEXT contains the IRP to remove.</a:t>
            </a: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PIRP IoCsqRemoveIrp(PIO_CSQ, PIO_CSQ_IRP_CONTEXT);</a:t>
            </a:r>
          </a:p>
          <a:p>
            <a:endParaRPr lang="en-GB" sz="1100" dirty="0">
              <a:solidFill>
                <a:schemeClr val="accent1">
                  <a:lumMod val="50000"/>
                </a:schemeClr>
              </a:solidFill>
              <a:ea typeface="Menlo" panose="020B0609030804020204" pitchFamily="49" charset="0"/>
              <a:cs typeface="Calibri" panose="020F0502020204030204" pitchFamily="34" charset="0"/>
            </a:endParaRP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PIO_CSQ holds many </a:t>
            </a:r>
            <a:r>
              <a:rPr lang="en-GB" sz="14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callbacks</a:t>
            </a:r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…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Insert IRP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Remove IRP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Peek next IRP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Acquire lock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Release lock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…</a:t>
            </a:r>
          </a:p>
        </p:txBody>
      </p:sp>
    </p:spTree>
    <p:extLst>
      <p:ext uri="{BB962C8B-B14F-4D97-AF65-F5344CB8AC3E}">
        <p14:creationId xmlns:p14="http://schemas.microsoft.com/office/powerpoint/2010/main" val="270891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23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How </a:t>
            </a:r>
            <a:r>
              <a:rPr lang="en-GB" sz="18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IoCsqRemoveIrp</a:t>
            </a:r>
            <a:r>
              <a:rPr lang="en-GB" b="1" i="1" dirty="0"/>
              <a:t> Should</a:t>
            </a:r>
            <a:r>
              <a:rPr lang="en-GB" dirty="0"/>
              <a:t> be called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2BB92-1CAA-0F71-423F-02F3BB1C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572000" y="1531644"/>
            <a:ext cx="1438803" cy="934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3726E-5F15-DD10-BF2B-3C56F345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680"/>
          <a:stretch/>
        </p:blipFill>
        <p:spPr>
          <a:xfrm>
            <a:off x="144491" y="1210391"/>
            <a:ext cx="3785050" cy="3318624"/>
          </a:xfrm>
          <a:prstGeom prst="rect">
            <a:avLst/>
          </a:prstGeom>
          <a:ln w="12700">
            <a:solidFill>
              <a:schemeClr val="accent5">
                <a:alpha val="1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86914-5912-4FCA-362F-CA76BAE8E0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6670029" y="1531644"/>
            <a:ext cx="2318462" cy="1130007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AFFFF35-0278-E5B8-F2A0-CCCF6185713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6092949" y="730097"/>
            <a:ext cx="934764" cy="2537858"/>
          </a:xfrm>
          <a:prstGeom prst="bentConnector5">
            <a:avLst>
              <a:gd name="adj1" fmla="val -24455"/>
              <a:gd name="adj2" fmla="val 41335"/>
              <a:gd name="adj3" fmla="val 124455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56B214F-82A9-D49F-624C-0BDDA859A49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 flipH="1" flipV="1">
            <a:off x="2165523" y="1403137"/>
            <a:ext cx="2997371" cy="3254386"/>
          </a:xfrm>
          <a:prstGeom prst="bentConnector5">
            <a:avLst>
              <a:gd name="adj1" fmla="val -7627"/>
              <a:gd name="adj2" fmla="val 68024"/>
              <a:gd name="adj3" fmla="val 107627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3A0059-4F15-482A-AF66-83CF31951F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6659012" y="3152614"/>
            <a:ext cx="2346247" cy="1145325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4F00A96-072B-1BC7-654B-0EF5DE2E18D9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7585217" y="2905694"/>
            <a:ext cx="490963" cy="287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364943-6E45-F2ED-9E34-51E178E93B0F}"/>
              </a:ext>
            </a:extLst>
          </p:cNvPr>
          <p:cNvSpPr/>
          <p:nvPr/>
        </p:nvSpPr>
        <p:spPr>
          <a:xfrm>
            <a:off x="541323" y="1165924"/>
            <a:ext cx="6859133" cy="3538277"/>
          </a:xfrm>
          <a:prstGeom prst="roundRect">
            <a:avLst>
              <a:gd name="adj" fmla="val 3052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The number of IRPs on the queue.</a:t>
            </a:r>
            <a:endParaRPr lang="en-GB" sz="1400" dirty="0">
              <a:solidFill>
                <a:schemeClr val="accent1">
                  <a:lumMod val="10000"/>
                </a:schemeClr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counter = 0;</a:t>
            </a:r>
          </a:p>
          <a:p>
            <a:endParaRPr lang="en-GB" sz="1050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GB" sz="105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on_insert_irp</a:t>
            </a:r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(IO_CSQ* </a:t>
            </a:r>
            <a:r>
              <a:rPr lang="en-GB" sz="105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csq</a:t>
            </a:r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PIRP </a:t>
            </a:r>
            <a:r>
              <a:rPr lang="en-GB" sz="105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irp</a:t>
            </a:r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 </a:t>
            </a: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counter ++; </a:t>
            </a: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GB" sz="1050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GB" sz="105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on_remove_irp</a:t>
            </a:r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(IO_CSQ* </a:t>
            </a:r>
            <a:r>
              <a:rPr lang="en-GB" sz="105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csq</a:t>
            </a:r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PIRP </a:t>
            </a:r>
            <a:r>
              <a:rPr lang="en-GB" sz="105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irp</a:t>
            </a:r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 </a:t>
            </a: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counter --;</a:t>
            </a: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GB" sz="1400" dirty="0">
              <a:solidFill>
                <a:schemeClr val="accent1">
                  <a:lumMod val="50000"/>
                </a:schemeClr>
              </a:solidFill>
              <a:ea typeface="Menlo" panose="020B0609030804020204" pitchFamily="49" charset="0"/>
              <a:cs typeface="Calibri" panose="020F0502020204030204" pitchFamily="34" charset="0"/>
            </a:endParaRP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Initialize IO_CSQ with driver defined callbacks.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We use this to run custom actions on IRPs on the queue.</a:t>
            </a: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IO_CSQ io_csq;</a:t>
            </a: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IoCsqInitialize(</a:t>
            </a: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&amp;io_csq, </a:t>
            </a: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&amp;</a:t>
            </a:r>
            <a:r>
              <a:rPr lang="en-GB" sz="105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on_insert_irp</a:t>
            </a:r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&amp;</a:t>
            </a:r>
            <a:r>
              <a:rPr lang="en-GB" sz="105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on_remove_irp</a:t>
            </a:r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... </a:t>
            </a:r>
          </a:p>
          <a:p>
            <a:r>
              <a:rPr lang="en-GB" sz="105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1100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39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24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How </a:t>
            </a:r>
            <a:r>
              <a:rPr lang="en-GB" sz="18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IoCsqRemoveIrp</a:t>
            </a:r>
            <a:r>
              <a:rPr lang="en-GB" b="1" i="1" dirty="0"/>
              <a:t> Should</a:t>
            </a:r>
            <a:r>
              <a:rPr lang="en-GB" dirty="0"/>
              <a:t> be called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2BB92-1CAA-0F71-423F-02F3BB1C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572000" y="1531644"/>
            <a:ext cx="1438803" cy="934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3726E-5F15-DD10-BF2B-3C56F345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680"/>
          <a:stretch/>
        </p:blipFill>
        <p:spPr>
          <a:xfrm>
            <a:off x="144491" y="1210391"/>
            <a:ext cx="3785050" cy="3318624"/>
          </a:xfrm>
          <a:prstGeom prst="rect">
            <a:avLst/>
          </a:prstGeom>
          <a:ln w="12700">
            <a:solidFill>
              <a:schemeClr val="accent5">
                <a:alpha val="1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86914-5912-4FCA-362F-CA76BAE8E0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6670029" y="1531644"/>
            <a:ext cx="2318462" cy="1130007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AFFFF35-0278-E5B8-F2A0-CCCF6185713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6092949" y="730097"/>
            <a:ext cx="934764" cy="2537858"/>
          </a:xfrm>
          <a:prstGeom prst="bentConnector5">
            <a:avLst>
              <a:gd name="adj1" fmla="val -24455"/>
              <a:gd name="adj2" fmla="val 41335"/>
              <a:gd name="adj3" fmla="val 124455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56B214F-82A9-D49F-624C-0BDDA859A49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 flipH="1" flipV="1">
            <a:off x="2165523" y="1403137"/>
            <a:ext cx="2997371" cy="3254386"/>
          </a:xfrm>
          <a:prstGeom prst="bentConnector5">
            <a:avLst>
              <a:gd name="adj1" fmla="val -7627"/>
              <a:gd name="adj2" fmla="val 68024"/>
              <a:gd name="adj3" fmla="val 107627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3A0059-4F15-482A-AF66-83CF31951F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6659012" y="3152614"/>
            <a:ext cx="2346247" cy="1145325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4F00A96-072B-1BC7-654B-0EF5DE2E18D9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7585217" y="2905694"/>
            <a:ext cx="490963" cy="287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364943-6E45-F2ED-9E34-51E178E93B0F}"/>
              </a:ext>
            </a:extLst>
          </p:cNvPr>
          <p:cNvSpPr/>
          <p:nvPr/>
        </p:nvSpPr>
        <p:spPr>
          <a:xfrm>
            <a:off x="541323" y="1165925"/>
            <a:ext cx="6859133" cy="3363090"/>
          </a:xfrm>
          <a:prstGeom prst="roundRect">
            <a:avLst>
              <a:gd name="adj" fmla="val 3052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Later in the code: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Insert some IRP onto the queue.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The kernel calls the previously defined callbacks.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The callbacks keep track of the IRP counter.</a:t>
            </a: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IO_CSQ_IRP_CONTEXT </a:t>
            </a:r>
            <a:r>
              <a:rPr lang="en-GB" sz="11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some_irp_context</a:t>
            </a:r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GB" sz="11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IoCsqInsertIrp</a:t>
            </a:r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100" b="1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&amp;io_csq,            </a:t>
            </a:r>
            <a:r>
              <a:rPr lang="en-GB" sz="1100" b="1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previously defined callbacks.</a:t>
            </a: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1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some_irp</a:t>
            </a:r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          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the IRP to put on the queue.</a:t>
            </a:r>
            <a:endParaRPr lang="en-GB" sz="1100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&amp;</a:t>
            </a:r>
            <a:r>
              <a:rPr lang="en-GB" sz="11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some_irp_context</a:t>
            </a:r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the output context defining the IRP.</a:t>
            </a:r>
            <a:endParaRPr lang="en-GB" sz="1100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1835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25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How </a:t>
            </a:r>
            <a:r>
              <a:rPr lang="en-GB" sz="18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IoCsqRemoveIrp</a:t>
            </a:r>
            <a:r>
              <a:rPr lang="en-GB" b="1" i="1" dirty="0"/>
              <a:t> Should</a:t>
            </a:r>
            <a:r>
              <a:rPr lang="en-GB" dirty="0"/>
              <a:t> be called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2BB92-1CAA-0F71-423F-02F3BB1C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572000" y="1531644"/>
            <a:ext cx="1438803" cy="934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3726E-5F15-DD10-BF2B-3C56F345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680"/>
          <a:stretch/>
        </p:blipFill>
        <p:spPr>
          <a:xfrm>
            <a:off x="144491" y="1210391"/>
            <a:ext cx="3785050" cy="3318624"/>
          </a:xfrm>
          <a:prstGeom prst="rect">
            <a:avLst/>
          </a:prstGeom>
          <a:ln w="12700">
            <a:solidFill>
              <a:schemeClr val="accent5">
                <a:alpha val="1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86914-5912-4FCA-362F-CA76BAE8E0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6670029" y="1531644"/>
            <a:ext cx="2318462" cy="1130007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AFFFF35-0278-E5B8-F2A0-CCCF6185713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6092949" y="730097"/>
            <a:ext cx="934764" cy="2537858"/>
          </a:xfrm>
          <a:prstGeom prst="bentConnector5">
            <a:avLst>
              <a:gd name="adj1" fmla="val -24455"/>
              <a:gd name="adj2" fmla="val 41335"/>
              <a:gd name="adj3" fmla="val 124455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56B214F-82A9-D49F-624C-0BDDA859A49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 flipH="1" flipV="1">
            <a:off x="2165523" y="1403137"/>
            <a:ext cx="2997371" cy="3254386"/>
          </a:xfrm>
          <a:prstGeom prst="bentConnector5">
            <a:avLst>
              <a:gd name="adj1" fmla="val -7627"/>
              <a:gd name="adj2" fmla="val 68024"/>
              <a:gd name="adj3" fmla="val 107627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3A0059-4F15-482A-AF66-83CF31951F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6659012" y="3152614"/>
            <a:ext cx="2346247" cy="1145325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4F00A96-072B-1BC7-654B-0EF5DE2E18D9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7585217" y="2905694"/>
            <a:ext cx="490963" cy="287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364943-6E45-F2ED-9E34-51E178E93B0F}"/>
              </a:ext>
            </a:extLst>
          </p:cNvPr>
          <p:cNvSpPr/>
          <p:nvPr/>
        </p:nvSpPr>
        <p:spPr>
          <a:xfrm>
            <a:off x="541323" y="1165925"/>
            <a:ext cx="6859133" cy="3363090"/>
          </a:xfrm>
          <a:prstGeom prst="roundRect">
            <a:avLst>
              <a:gd name="adj" fmla="val 3052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Later in the code: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Remove some IRP onto the queue.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The kernel calls the previously defined callbacks.</a:t>
            </a:r>
          </a:p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- The callbacks keep track of the IRP counter.</a:t>
            </a: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IoCsqRemoveIrp(</a:t>
            </a: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100" b="1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&amp;io_csq,            </a:t>
            </a:r>
            <a:r>
              <a:rPr lang="en-GB" sz="1100" b="1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previously defined callbacks.</a:t>
            </a: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1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some_irp_context</a:t>
            </a:r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context defining the IRP to remove.</a:t>
            </a:r>
            <a:endParaRPr lang="en-GB" sz="1100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2729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26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How </a:t>
            </a:r>
            <a:r>
              <a:rPr lang="en-GB" dirty="0" err="1"/>
              <a:t>ivanti</a:t>
            </a:r>
            <a:r>
              <a:rPr lang="en-GB" dirty="0"/>
              <a:t> calls </a:t>
            </a:r>
            <a:r>
              <a:rPr lang="en-GB" sz="18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IoCsqRemoveIrp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2BB92-1CAA-0F71-423F-02F3BB1C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572000" y="1531644"/>
            <a:ext cx="1438803" cy="934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3726E-5F15-DD10-BF2B-3C56F345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680"/>
          <a:stretch/>
        </p:blipFill>
        <p:spPr>
          <a:xfrm>
            <a:off x="144491" y="1210391"/>
            <a:ext cx="3785050" cy="3318624"/>
          </a:xfrm>
          <a:prstGeom prst="rect">
            <a:avLst/>
          </a:prstGeom>
          <a:ln w="12700">
            <a:solidFill>
              <a:schemeClr val="accent5">
                <a:alpha val="1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86914-5912-4FCA-362F-CA76BAE8E0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6670029" y="1531644"/>
            <a:ext cx="2318462" cy="1130007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AFFFF35-0278-E5B8-F2A0-CCCF6185713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6092949" y="730097"/>
            <a:ext cx="934764" cy="2537858"/>
          </a:xfrm>
          <a:prstGeom prst="bentConnector5">
            <a:avLst>
              <a:gd name="adj1" fmla="val -24455"/>
              <a:gd name="adj2" fmla="val 41335"/>
              <a:gd name="adj3" fmla="val 124455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56B214F-82A9-D49F-624C-0BDDA859A49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 flipH="1" flipV="1">
            <a:off x="2165523" y="1403137"/>
            <a:ext cx="2997371" cy="3254386"/>
          </a:xfrm>
          <a:prstGeom prst="bentConnector5">
            <a:avLst>
              <a:gd name="adj1" fmla="val -7627"/>
              <a:gd name="adj2" fmla="val 68024"/>
              <a:gd name="adj3" fmla="val 107627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3A0059-4F15-482A-AF66-83CF31951F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6659012" y="3152614"/>
            <a:ext cx="2346247" cy="1145325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4F00A96-072B-1BC7-654B-0EF5DE2E18D9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7585217" y="2905694"/>
            <a:ext cx="490963" cy="287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364943-6E45-F2ED-9E34-51E178E93B0F}"/>
              </a:ext>
            </a:extLst>
          </p:cNvPr>
          <p:cNvSpPr/>
          <p:nvPr/>
        </p:nvSpPr>
        <p:spPr>
          <a:xfrm>
            <a:off x="541323" y="1165925"/>
            <a:ext cx="4592538" cy="1405825"/>
          </a:xfrm>
          <a:prstGeom prst="roundRect">
            <a:avLst>
              <a:gd name="adj" fmla="val 3052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IOCTL 0x80002018</a:t>
            </a: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IoCsqRemoveIrp(</a:t>
            </a: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100" b="1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1100" b="1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[0][0x28][0x50], </a:t>
            </a:r>
            <a:r>
              <a:rPr lang="en-GB" sz="1100" b="1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defined callbacks?</a:t>
            </a:r>
            <a:endParaRPr lang="en-GB" sz="1100" b="1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1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[0][0x30] 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context of IRP to remove?</a:t>
            </a:r>
            <a:endParaRPr lang="en-GB" sz="1100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5DEDF-9FAA-5551-AE00-8847DC25D9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96" t="323" r="-33030" b="-323"/>
          <a:stretch/>
        </p:blipFill>
        <p:spPr>
          <a:xfrm>
            <a:off x="4661936" y="-94332"/>
            <a:ext cx="7109134" cy="5332164"/>
          </a:xfrm>
          <a:prstGeom prst="parallelogram">
            <a:avLst/>
          </a:prstGeom>
          <a:ln w="25400">
            <a:solidFill>
              <a:schemeClr val="accent1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8163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27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Calling </a:t>
            </a:r>
            <a:r>
              <a:rPr lang="en-GB" sz="1800" cap="none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HalMakeBeep</a:t>
            </a:r>
            <a:r>
              <a:rPr lang="en-GB" b="1" i="1" dirty="0"/>
              <a:t> </a:t>
            </a:r>
            <a:r>
              <a:rPr lang="en-GB" dirty="0"/>
              <a:t>From the kernel</a:t>
            </a:r>
            <a:endParaRPr lang="en-NL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410839C-A7E2-6931-6EF3-92F1D2C9D5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927407"/>
            <a:ext cx="8215296" cy="363512"/>
          </a:xfrm>
        </p:spPr>
        <p:txBody>
          <a:bodyPr/>
          <a:lstStyle/>
          <a:p>
            <a:r>
              <a:rPr lang="en-NL" dirty="0"/>
              <a:t>HalMakeBeep is a kernel function that accepts any arguments, and makes your PC beep</a:t>
            </a:r>
            <a:endParaRPr lang="en-NL" sz="1600" dirty="0"/>
          </a:p>
          <a:p>
            <a:endParaRPr lang="nl-NL" sz="1200" dirty="0">
              <a:solidFill>
                <a:schemeClr val="accent3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5E888C-B5DE-58E1-B936-F775AC41D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18179">
            <a:off x="7702650" y="779478"/>
            <a:ext cx="469900" cy="4699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65C271A-B321-BABD-3B40-862BA042C989}"/>
              </a:ext>
            </a:extLst>
          </p:cNvPr>
          <p:cNvGrpSpPr/>
          <p:nvPr/>
        </p:nvGrpSpPr>
        <p:grpSpPr>
          <a:xfrm>
            <a:off x="541324" y="1414371"/>
            <a:ext cx="8215296" cy="2056534"/>
            <a:chOff x="537758" y="1601321"/>
            <a:chExt cx="8215296" cy="205653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B5CD94D-EB47-94C3-1CAF-213283519619}"/>
                </a:ext>
              </a:extLst>
            </p:cNvPr>
            <p:cNvSpPr/>
            <p:nvPr/>
          </p:nvSpPr>
          <p:spPr>
            <a:xfrm>
              <a:off x="537758" y="1727374"/>
              <a:ext cx="8215296" cy="1930481"/>
            </a:xfrm>
            <a:prstGeom prst="roundRect">
              <a:avLst>
                <a:gd name="adj" fmla="val 3052"/>
              </a:avLst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// Initialize IO_CSQ with </a:t>
              </a:r>
              <a:r>
                <a:rPr lang="en-GB" sz="1400" dirty="0" err="1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HalMakeBeep</a:t>
              </a:r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 as </a:t>
              </a:r>
              <a:r>
                <a:rPr lang="en-GB" sz="1400" dirty="0" err="1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callbacks</a:t>
              </a:r>
              <a:endPara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endParaRPr>
            </a:p>
            <a:p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IO_CSQ io_csq;</a:t>
              </a:r>
            </a:p>
            <a:p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IoCsqInitialize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GB" sz="1100" b="1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&amp;io_csq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&amp;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HalMakeBeep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&amp;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HalMakeBeep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&amp;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HalMakeBeep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...);</a:t>
              </a:r>
            </a:p>
            <a:p>
              <a:endPara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// Create handle to the driver device</a:t>
              </a:r>
              <a:endParaRPr lang="en-GB" sz="1400" dirty="0">
                <a:solidFill>
                  <a:schemeClr val="accent1">
                    <a:lumMod val="1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HANDLE 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hDevice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CreateFileA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(”\\\\.\\jnprTdi_9117_18417”, ...);</a:t>
              </a:r>
            </a:p>
            <a:p>
              <a:endPara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endParaRPr>
            </a:p>
            <a:p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// Call IOCTL with </a:t>
              </a:r>
              <a:r>
                <a:rPr lang="en-GB" sz="1400" dirty="0" err="1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HalMakeBeep</a:t>
              </a:r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 IO_CSQ as buffer.</a:t>
              </a:r>
              <a:endParaRPr lang="en-GB" sz="1400" dirty="0">
                <a:solidFill>
                  <a:schemeClr val="accent1">
                    <a:lumMod val="1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DeviceIoControl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hDevice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0x80002018, </a:t>
              </a:r>
              <a:r>
                <a:rPr lang="en-GB" sz="1100" b="1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&amp;</a:t>
              </a:r>
              <a:r>
                <a:rPr lang="en-GB" sz="1100" b="1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io_csq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sizeof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(IO_CSQ), ...);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F6FCBD-B1E2-1560-3B4D-C980541774FD}"/>
                </a:ext>
              </a:extLst>
            </p:cNvPr>
            <p:cNvSpPr txBox="1"/>
            <p:nvPr/>
          </p:nvSpPr>
          <p:spPr>
            <a:xfrm>
              <a:off x="568494" y="1601321"/>
              <a:ext cx="4879486" cy="1206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9217: </a:t>
              </a:r>
              <a:r>
                <a:rPr lang="en-GB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our_exploit.exe</a:t>
              </a:r>
              <a:endParaRPr lang="en-GB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A2D57A4-15C7-A393-2018-0219786136F3}"/>
              </a:ext>
            </a:extLst>
          </p:cNvPr>
          <p:cNvSpPr/>
          <p:nvPr/>
        </p:nvSpPr>
        <p:spPr>
          <a:xfrm>
            <a:off x="4170972" y="3978775"/>
            <a:ext cx="1479840" cy="413158"/>
          </a:xfrm>
          <a:prstGeom prst="roundRect">
            <a:avLst>
              <a:gd name="adj" fmla="val 23510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ntoskrnl.exe</a:t>
            </a:r>
            <a:b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000" b="1" i="1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IoCsqRemoveIrp</a:t>
            </a:r>
            <a:endParaRPr lang="en-GB" sz="1100" b="1" i="1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2E71F6-4DF5-FB84-6DA8-9D860305A0D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540977" y="3470905"/>
            <a:ext cx="1" cy="50787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9BF05F-40C5-6BA9-D3B7-029F479C89E7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>
            <a:off x="2545005" y="4185354"/>
            <a:ext cx="1625967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245754D-B37A-2356-A2B5-93C02560B390}"/>
              </a:ext>
            </a:extLst>
          </p:cNvPr>
          <p:cNvSpPr/>
          <p:nvPr/>
        </p:nvSpPr>
        <p:spPr>
          <a:xfrm>
            <a:off x="7276780" y="3978775"/>
            <a:ext cx="1479840" cy="413158"/>
          </a:xfrm>
          <a:prstGeom prst="roundRect">
            <a:avLst>
              <a:gd name="adj" fmla="val 23510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ntoskrnl.exe</a:t>
            </a:r>
            <a:b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000" b="1" i="1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HalMakeBeep</a:t>
            </a:r>
            <a:endParaRPr lang="en-GB" sz="1100" b="1" i="1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553917-1F73-55A3-B126-1D798649C4D8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5650812" y="4185354"/>
            <a:ext cx="1625968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B96C3B3-3F1A-453E-C872-62AA55A269EB}"/>
              </a:ext>
            </a:extLst>
          </p:cNvPr>
          <p:cNvGrpSpPr/>
          <p:nvPr/>
        </p:nvGrpSpPr>
        <p:grpSpPr>
          <a:xfrm>
            <a:off x="536950" y="3864587"/>
            <a:ext cx="2008055" cy="527346"/>
            <a:chOff x="1492949" y="3895326"/>
            <a:chExt cx="2008055" cy="52734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167B155-6957-9BCE-2D1E-27FBB4BBE98F}"/>
                </a:ext>
              </a:extLst>
            </p:cNvPr>
            <p:cNvSpPr/>
            <p:nvPr/>
          </p:nvSpPr>
          <p:spPr>
            <a:xfrm>
              <a:off x="1492949" y="4009514"/>
              <a:ext cx="2008055" cy="413158"/>
            </a:xfrm>
            <a:prstGeom prst="roundRect">
              <a:avLst>
                <a:gd name="adj" fmla="val 23510"/>
              </a:avLst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dirty="0" err="1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jnprTdi.sys</a:t>
              </a:r>
              <a:br>
                <a:rPr lang="en-GB" sz="1400" dirty="0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</a:br>
              <a:r>
                <a:rPr lang="en-GB" sz="1000" b="1" i="1" dirty="0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IRP_MJ_DEVICE_CONTROL</a:t>
              </a:r>
              <a:endParaRPr lang="en-GB" sz="1100" b="1" i="1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0F48E3F-4DDE-6500-406A-F5A3E7456E09}"/>
                </a:ext>
              </a:extLst>
            </p:cNvPr>
            <p:cNvSpPr txBox="1"/>
            <p:nvPr/>
          </p:nvSpPr>
          <p:spPr>
            <a:xfrm>
              <a:off x="1582643" y="3895326"/>
              <a:ext cx="680701" cy="11418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IOCTL handler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F210229-FADB-9009-AD43-971B034241E6}"/>
              </a:ext>
            </a:extLst>
          </p:cNvPr>
          <p:cNvSpPr txBox="1"/>
          <p:nvPr/>
        </p:nvSpPr>
        <p:spPr>
          <a:xfrm>
            <a:off x="2545005" y="4080245"/>
            <a:ext cx="1625967" cy="8641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calls </a:t>
            </a:r>
            <a:r>
              <a:rPr lang="en-GB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IoCsqRemoveIrp</a:t>
            </a:r>
            <a:endParaRPr lang="en-GB" sz="9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9513A-876E-FFBE-6BD2-7E0F14B8EBF7}"/>
              </a:ext>
            </a:extLst>
          </p:cNvPr>
          <p:cNvSpPr txBox="1"/>
          <p:nvPr/>
        </p:nvSpPr>
        <p:spPr>
          <a:xfrm>
            <a:off x="5650812" y="4080245"/>
            <a:ext cx="1625967" cy="8641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calls rax / </a:t>
            </a:r>
            <a:r>
              <a:rPr lang="en-GB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HalMakeBeep</a:t>
            </a:r>
            <a:endParaRPr lang="en-GB" sz="9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092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28</a:t>
            </a:fld>
            <a:endParaRPr lang="nl-NL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BDC89C-3ED3-F759-D701-FDCFD63EE99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951C57-F393-DF22-5E6E-6ADE2C1B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" y="283189"/>
            <a:ext cx="8786814" cy="45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07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29</a:t>
            </a:fld>
            <a:endParaRPr lang="nl-NL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399F5-EC9C-50B0-AA0C-CE8D5A006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0" y="633000"/>
            <a:ext cx="8405499" cy="38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9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3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r="11315" b="12902"/>
          <a:stretch/>
        </p:blipFill>
        <p:spPr>
          <a:xfrm>
            <a:off x="1804" y="1565515"/>
            <a:ext cx="9144000" cy="310385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043D9EF-7F76-BF15-7F86-81555B375A2E}"/>
              </a:ext>
            </a:extLst>
          </p:cNvPr>
          <p:cNvGrpSpPr/>
          <p:nvPr/>
        </p:nvGrpSpPr>
        <p:grpSpPr>
          <a:xfrm>
            <a:off x="1288159" y="3651524"/>
            <a:ext cx="819150" cy="729448"/>
            <a:chOff x="381000" y="3618598"/>
            <a:chExt cx="819150" cy="7294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E962DD-8CB3-F7C0-057D-AC45AC0AA346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F8E9A7-F4EE-1CB7-4F91-646B69A2AA0E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F5E66F-872E-D971-0796-01E16AE9EF35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FF0FC7B5-2229-73BC-2289-A7EC05229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43B7E53-8B31-80D0-8181-8DCDD776B568}"/>
              </a:ext>
            </a:extLst>
          </p:cNvPr>
          <p:cNvSpPr/>
          <p:nvPr/>
        </p:nvSpPr>
        <p:spPr>
          <a:xfrm rot="615498">
            <a:off x="7733758" y="1332388"/>
            <a:ext cx="1128438" cy="279523"/>
          </a:xfrm>
          <a:prstGeom prst="round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" tIns="46800" rIns="468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accent3"/>
                </a:solidFill>
              </a:rPr>
              <a:t> A Zero-Day Tale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144EC4FE-7AE0-A4FA-4421-AC41C249FB1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" r="471"/>
          <a:stretch/>
        </p:blipFill>
        <p:spPr>
          <a:xfrm>
            <a:off x="4988605" y="484188"/>
            <a:ext cx="5568459" cy="3162041"/>
          </a:xfrm>
          <a:prstGeom prst="parallelogram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60B7A6C-58F2-4E87-3E4D-6E7C437B3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6"/>
            <a:ext cx="4179600" cy="2565143"/>
          </a:xfrm>
        </p:spPr>
        <p:txBody>
          <a:bodyPr lIns="0" tIns="0" rIns="0" bIns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nl-NL" sz="1400" dirty="0" err="1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Principal</a:t>
            </a:r>
            <a:r>
              <a:rPr lang="nl-NL" sz="14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 Reverse Engineer at Northwave</a:t>
            </a:r>
            <a:endParaRPr lang="en-US" sz="1400" dirty="0">
              <a:solidFill>
                <a:schemeClr val="accent3"/>
              </a:solidFill>
              <a:latin typeface="Calibri Light"/>
              <a:ea typeface="ＭＳ Ｐゴシック"/>
              <a:cs typeface="Calibri Ligh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NL" sz="14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Former</a:t>
            </a:r>
            <a:br>
              <a:rPr lang="en-NL" sz="14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</a:br>
            <a:r>
              <a:rPr lang="en-NL" sz="1200" dirty="0">
                <a:solidFill>
                  <a:schemeClr val="accent3">
                    <a:lumMod val="75000"/>
                  </a:schemeClr>
                </a:solidFill>
                <a:latin typeface="Calibri Light"/>
                <a:ea typeface="ＭＳ Ｐゴシック"/>
                <a:cs typeface="Calibri Light"/>
              </a:rPr>
              <a:t>- </a:t>
            </a:r>
            <a:r>
              <a:rPr lang="en-NL" sz="1100" dirty="0">
                <a:solidFill>
                  <a:schemeClr val="accent3">
                    <a:lumMod val="75000"/>
                  </a:schemeClr>
                </a:solidFill>
                <a:latin typeface="Calibri Light"/>
                <a:ea typeface="ＭＳ Ｐゴシック"/>
                <a:cs typeface="Calibri Light"/>
              </a:rPr>
              <a:t>Malware Analyst</a:t>
            </a:r>
            <a:br>
              <a:rPr lang="en-NL" sz="1100" dirty="0">
                <a:solidFill>
                  <a:schemeClr val="accent3">
                    <a:lumMod val="75000"/>
                  </a:schemeClr>
                </a:solidFill>
                <a:latin typeface="Calibri Light"/>
                <a:ea typeface="ＭＳ Ｐゴシック"/>
                <a:cs typeface="Calibri Light"/>
              </a:rPr>
            </a:br>
            <a:r>
              <a:rPr lang="en-NL" sz="1100" dirty="0">
                <a:solidFill>
                  <a:schemeClr val="accent3">
                    <a:lumMod val="75000"/>
                  </a:schemeClr>
                </a:solidFill>
                <a:latin typeface="Calibri Light"/>
                <a:ea typeface="ＭＳ Ｐゴシック"/>
                <a:cs typeface="Calibri Light"/>
              </a:rPr>
              <a:t>- Vulnerability Researcher</a:t>
            </a:r>
            <a:br>
              <a:rPr lang="en-NL" sz="1100" dirty="0">
                <a:solidFill>
                  <a:schemeClr val="accent3">
                    <a:lumMod val="75000"/>
                  </a:schemeClr>
                </a:solidFill>
                <a:latin typeface="Calibri Light"/>
                <a:ea typeface="ＭＳ Ｐゴシック"/>
                <a:cs typeface="Calibri Light"/>
              </a:rPr>
            </a:br>
            <a:r>
              <a:rPr lang="en-NL" sz="1100" dirty="0">
                <a:solidFill>
                  <a:schemeClr val="accent3">
                    <a:lumMod val="75000"/>
                  </a:schemeClr>
                </a:solidFill>
                <a:latin typeface="Calibri Light"/>
                <a:ea typeface="ＭＳ Ｐゴシック"/>
                <a:cs typeface="Calibri Light"/>
              </a:rPr>
              <a:t>- Malware Developer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NL" sz="1400" dirty="0">
                <a:solidFill>
                  <a:schemeClr val="accent3"/>
                </a:solidFill>
              </a:rPr>
              <a:t>Lives in Japan 🇯🇵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 err="1">
                <a:solidFill>
                  <a:schemeClr val="accent3"/>
                </a:solidFill>
              </a:rPr>
              <a:t>github.com</a:t>
            </a:r>
            <a:r>
              <a:rPr lang="en-GB" sz="1400" dirty="0">
                <a:solidFill>
                  <a:schemeClr val="accent3"/>
                </a:solidFill>
              </a:rPr>
              <a:t>/</a:t>
            </a:r>
            <a:r>
              <a:rPr lang="en-GB" sz="1400" dirty="0" err="1">
                <a:solidFill>
                  <a:schemeClr val="accent3"/>
                </a:solidFill>
              </a:rPr>
              <a:t>lldre</a:t>
            </a:r>
            <a:endParaRPr lang="en-GB" sz="1400" dirty="0">
              <a:solidFill>
                <a:schemeClr val="accent3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A904807-45EA-F0BA-AB07-97A3597E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5" y="614485"/>
            <a:ext cx="4179600" cy="230188"/>
          </a:xfrm>
        </p:spPr>
        <p:txBody>
          <a:bodyPr/>
          <a:lstStyle/>
          <a:p>
            <a:r>
              <a:rPr lang="en-NL" dirty="0"/>
              <a:t>About Alex oudenaarden</a:t>
            </a:r>
          </a:p>
        </p:txBody>
      </p:sp>
    </p:spTree>
    <p:extLst>
      <p:ext uri="{BB962C8B-B14F-4D97-AF65-F5344CB8AC3E}">
        <p14:creationId xmlns:p14="http://schemas.microsoft.com/office/powerpoint/2010/main" val="295452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30</a:t>
            </a:fld>
            <a:endParaRPr lang="nl-N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8F8086-D02F-FC5B-1162-5A9BF316BA96}"/>
              </a:ext>
            </a:extLst>
          </p:cNvPr>
          <p:cNvSpPr/>
          <p:nvPr/>
        </p:nvSpPr>
        <p:spPr>
          <a:xfrm>
            <a:off x="0" y="4790135"/>
            <a:ext cx="164989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552AD-EF50-60C4-7677-D313625CE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r="21511" b="329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1412FC3E-835D-D999-39B6-CEFF6678A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27" y="2832100"/>
            <a:ext cx="3048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52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31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nl-NL" dirty="0"/>
              <a:t>Code flow </a:t>
            </a:r>
            <a:r>
              <a:rPr lang="nl-NL" dirty="0" err="1"/>
              <a:t>for</a:t>
            </a:r>
            <a:r>
              <a:rPr lang="nl-NL" dirty="0"/>
              <a:t> IOCTL 0</a:t>
            </a:r>
            <a:r>
              <a:rPr lang="nl-NL" cap="none" dirty="0"/>
              <a:t>x</a:t>
            </a:r>
            <a:r>
              <a:rPr lang="nl-NL" dirty="0"/>
              <a:t>80002018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2BB92-1CAA-0F71-423F-02F3BB1C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572000" y="1120152"/>
            <a:ext cx="1438803" cy="934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3726E-5F15-DD10-BF2B-3C56F345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680"/>
          <a:stretch/>
        </p:blipFill>
        <p:spPr>
          <a:xfrm>
            <a:off x="144491" y="1210391"/>
            <a:ext cx="3785050" cy="3318624"/>
          </a:xfrm>
          <a:prstGeom prst="rect">
            <a:avLst/>
          </a:prstGeom>
          <a:ln w="12700">
            <a:solidFill>
              <a:schemeClr val="accent5">
                <a:alpha val="1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86914-5912-4FCA-362F-CA76BAE8E0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6670029" y="1120152"/>
            <a:ext cx="2318462" cy="1130007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AFFFF35-0278-E5B8-F2A0-CCCF6185713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6092949" y="318605"/>
            <a:ext cx="934764" cy="2537858"/>
          </a:xfrm>
          <a:prstGeom prst="bentConnector5">
            <a:avLst>
              <a:gd name="adj1" fmla="val -24455"/>
              <a:gd name="adj2" fmla="val 41335"/>
              <a:gd name="adj3" fmla="val 124455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56B214F-82A9-D49F-624C-0BDDA859A49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 flipH="1" flipV="1">
            <a:off x="1959777" y="1197391"/>
            <a:ext cx="3408863" cy="3254386"/>
          </a:xfrm>
          <a:prstGeom prst="bentConnector5">
            <a:avLst>
              <a:gd name="adj1" fmla="val -6706"/>
              <a:gd name="adj2" fmla="val 68024"/>
              <a:gd name="adj3" fmla="val 106706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3A0059-4F15-482A-AF66-83CF31951F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20" r="20"/>
          <a:stretch/>
        </p:blipFill>
        <p:spPr>
          <a:xfrm>
            <a:off x="6659012" y="2511858"/>
            <a:ext cx="2346247" cy="1145325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4F00A96-072B-1BC7-654B-0EF5DE2E18D9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7699849" y="2379570"/>
            <a:ext cx="261699" cy="287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3">
                <a:alpha val="1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E1F470F-D2C2-AC5B-5364-9061F2C90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0030" y="4187999"/>
            <a:ext cx="2329480" cy="798679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20007C6-1291-0B0A-BF61-1E7D5D7FBA98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rot="16200000" flipH="1">
            <a:off x="7568045" y="3921274"/>
            <a:ext cx="530816" cy="2634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3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6CA062-F65C-FE53-C2F4-D5BE3D2C4429}"/>
              </a:ext>
            </a:extLst>
          </p:cNvPr>
          <p:cNvSpPr/>
          <p:nvPr/>
        </p:nvSpPr>
        <p:spPr>
          <a:xfrm>
            <a:off x="541325" y="1168123"/>
            <a:ext cx="3434774" cy="1300482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Eventually </a:t>
            </a:r>
            <a:r>
              <a:rPr lang="en-GB" sz="14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ExFreePoolWithTag</a:t>
            </a:r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is </a:t>
            </a:r>
            <a:b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called on </a:t>
            </a:r>
            <a:r>
              <a:rPr lang="en-GB" sz="14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OurBuffer</a:t>
            </a:r>
            <a:r>
              <a: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[0] 😞</a:t>
            </a:r>
          </a:p>
          <a:p>
            <a:r>
              <a:rPr lang="en-GB" sz="11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ExFreePoolWithTag</a:t>
            </a:r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[0]);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034134B-D78B-0D55-6774-684AAC464CB9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3347679" y="1379638"/>
            <a:ext cx="2236260" cy="4414194"/>
          </a:xfrm>
          <a:prstGeom prst="bentConnector2">
            <a:avLst/>
          </a:prstGeom>
          <a:ln w="22225">
            <a:solidFill>
              <a:srgbClr val="263238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3C335A-D76D-9A73-5693-7871A7724C1B}"/>
              </a:ext>
            </a:extLst>
          </p:cNvPr>
          <p:cNvGrpSpPr/>
          <p:nvPr/>
        </p:nvGrpSpPr>
        <p:grpSpPr>
          <a:xfrm>
            <a:off x="4136079" y="1585696"/>
            <a:ext cx="4655724" cy="488613"/>
            <a:chOff x="3042186" y="1260217"/>
            <a:chExt cx="4655724" cy="4886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744286-57E0-A2A3-561D-C840605F7DED}"/>
                </a:ext>
              </a:extLst>
            </p:cNvPr>
            <p:cNvSpPr/>
            <p:nvPr/>
          </p:nvSpPr>
          <p:spPr>
            <a:xfrm>
              <a:off x="3042186" y="1260217"/>
              <a:ext cx="4655724" cy="488613"/>
            </a:xfrm>
            <a:prstGeom prst="rect">
              <a:avLst/>
            </a:prstGeom>
            <a:solidFill>
              <a:srgbClr val="FF939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dirty="0" err="1">
                  <a:solidFill>
                    <a:srgbClr val="C00000"/>
                  </a:solidFill>
                </a:rPr>
                <a:t>Bugcheck</a:t>
              </a:r>
              <a:r>
                <a:rPr lang="en-GB" dirty="0">
                  <a:solidFill>
                    <a:srgbClr val="C00000"/>
                  </a:solidFill>
                </a:rPr>
                <a:t> as </a:t>
              </a:r>
              <a:r>
                <a:rPr lang="en-GB" dirty="0" err="1">
                  <a:solidFill>
                    <a:srgbClr val="C00000"/>
                  </a:solidFill>
                </a:rPr>
                <a:t>OurBuffer</a:t>
              </a:r>
              <a:r>
                <a:rPr lang="en-GB" dirty="0">
                  <a:solidFill>
                    <a:srgbClr val="C00000"/>
                  </a:solidFill>
                </a:rPr>
                <a:t>[0] is not a valid kernel pool with tag.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EC4F3E9-A68F-C49D-099C-CFE49A1B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80796" y="1290726"/>
              <a:ext cx="427593" cy="42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90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32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There are </a:t>
            </a:r>
            <a:r>
              <a:rPr lang="en-GB" b="1" dirty="0"/>
              <a:t>many</a:t>
            </a:r>
            <a:r>
              <a:rPr lang="en-GB" dirty="0"/>
              <a:t> constraints, here are some: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8E750-0C1A-AAEE-B441-0A146DAB51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6"/>
            <a:ext cx="8215296" cy="3707816"/>
          </a:xfrm>
        </p:spPr>
        <p:txBody>
          <a:bodyPr lIns="0" tIns="0" rIns="0" bIns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IOCTL </a:t>
            </a:r>
            <a:r>
              <a:rPr lang="en-GB" sz="1200" dirty="0">
                <a:solidFill>
                  <a:srgbClr val="3E999C"/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0x80002018</a:t>
            </a:r>
            <a:br>
              <a:rPr lang="en-GB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 Light"/>
                <a:ea typeface="Menlo" panose="020B0609030804020204" pitchFamily="49" charset="0"/>
                <a:cs typeface="Calibri Light"/>
              </a:rPr>
              <a:t>- Calls </a:t>
            </a:r>
            <a:r>
              <a:rPr lang="en-GB" sz="1050" dirty="0" err="1">
                <a:solidFill>
                  <a:srgbClr val="3E999C"/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ExFreePoolWithTag</a:t>
            </a:r>
            <a:r>
              <a:rPr lang="en-GB" sz="1200" dirty="0">
                <a:solidFill>
                  <a:schemeClr val="accent3"/>
                </a:solidFill>
                <a:latin typeface="Calibri Light"/>
                <a:ea typeface="Menlo" panose="020B0609030804020204" pitchFamily="49" charset="0"/>
                <a:cs typeface="Calibri Light"/>
              </a:rPr>
              <a:t> on </a:t>
            </a:r>
            <a:r>
              <a:rPr lang="en-GB" sz="1200" dirty="0" err="1">
                <a:solidFill>
                  <a:schemeClr val="accent3"/>
                </a:solidFill>
                <a:latin typeface="Calibri Light"/>
                <a:ea typeface="Menlo" panose="020B0609030804020204" pitchFamily="49" charset="0"/>
                <a:cs typeface="Calibri Light"/>
              </a:rPr>
              <a:t>OurBuffer</a:t>
            </a:r>
            <a:r>
              <a:rPr lang="en-GB" sz="1200" dirty="0">
                <a:solidFill>
                  <a:schemeClr val="accent3"/>
                </a:solidFill>
                <a:latin typeface="Calibri Light"/>
                <a:ea typeface="Menlo" panose="020B0609030804020204" pitchFamily="49" charset="0"/>
                <a:cs typeface="Calibri Light"/>
              </a:rPr>
              <a:t>[0], thus it has to be a pointer to kernel memory. However, we need to point this pointer to user-mode to be able to exploit </a:t>
            </a:r>
            <a:r>
              <a:rPr lang="en-GB" sz="1100" dirty="0" err="1">
                <a:solidFill>
                  <a:srgbClr val="3E999C"/>
                </a:solidFill>
                <a:latin typeface="Menlo"/>
                <a:ea typeface="Menlo" panose="020B0609030804020204" pitchFamily="49" charset="0"/>
                <a:cs typeface="Calibri Light"/>
              </a:rPr>
              <a:t>IoCsqRemoveIrp</a:t>
            </a:r>
            <a:r>
              <a:rPr lang="en-GB" sz="1100" dirty="0">
                <a:solidFill>
                  <a:srgbClr val="3E999C"/>
                </a:solidFill>
                <a:latin typeface="Menlo"/>
                <a:ea typeface="Menlo" panose="020B0609030804020204" pitchFamily="49" charset="0"/>
                <a:cs typeface="Calibri Light"/>
              </a:rPr>
              <a:t>.</a:t>
            </a:r>
            <a:endParaRPr lang="en-GB" sz="1200" dirty="0">
              <a:solidFill>
                <a:schemeClr val="accent3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In </a:t>
            </a:r>
            <a:r>
              <a:rPr lang="en-GB" sz="1200" dirty="0" err="1">
                <a:solidFill>
                  <a:srgbClr val="3E999C"/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IoCsqRemoveIrp</a:t>
            </a:r>
            <a:r>
              <a:rPr lang="en-GB" sz="14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 function</a:t>
            </a:r>
            <a:br>
              <a:rPr lang="en-GB" sz="1400" dirty="0"/>
            </a:br>
            <a:r>
              <a:rPr lang="en-GB" sz="12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- Calls </a:t>
            </a:r>
            <a:r>
              <a:rPr lang="en-GB" sz="1050" dirty="0">
                <a:solidFill>
                  <a:srgbClr val="3E999C"/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_</a:t>
            </a:r>
            <a:r>
              <a:rPr lang="en-GB" sz="1050" dirty="0" err="1">
                <a:solidFill>
                  <a:srgbClr val="3E999C"/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guard_dispatch_icall</a:t>
            </a:r>
            <a:r>
              <a:rPr lang="en-GB" sz="105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 </a:t>
            </a:r>
            <a:r>
              <a:rPr lang="en-GB" sz="12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three times with different functions from </a:t>
            </a:r>
            <a:r>
              <a:rPr lang="en-GB" sz="1200" dirty="0" err="1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OurBuffer</a:t>
            </a:r>
            <a:r>
              <a:rPr lang="en-GB" sz="12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.</a:t>
            </a:r>
            <a:br>
              <a:rPr lang="en-GB" sz="1200" dirty="0"/>
            </a:br>
            <a:r>
              <a:rPr lang="en-GB" sz="12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- Kernel Control Flow Guard (CFG) limits the pointers we can call to valid kernel functions only (no shellcode calling!)</a:t>
            </a:r>
            <a:br>
              <a:rPr lang="en-GB" sz="1200" dirty="0"/>
            </a:br>
            <a:r>
              <a:rPr lang="en-GB" sz="12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- Very limited control over arguments to the functions we call</a:t>
            </a:r>
            <a:br>
              <a:rPr lang="en-GB" sz="1200" dirty="0"/>
            </a:br>
            <a:r>
              <a:rPr lang="en-GB" sz="12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- </a:t>
            </a:r>
            <a:r>
              <a:rPr lang="en-GB" sz="900" b="1" dirty="0" err="1">
                <a:solidFill>
                  <a:schemeClr val="tx1"/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900" b="1" dirty="0">
                <a:solidFill>
                  <a:schemeClr val="tx1"/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[0x0][0x28]</a:t>
            </a:r>
            <a:r>
              <a:rPr lang="en-GB" sz="1100" b="1" dirty="0">
                <a:solidFill>
                  <a:schemeClr val="tx1"/>
                </a:solidFill>
                <a:latin typeface="Calibri Light"/>
                <a:ea typeface="ＭＳ Ｐゴシック"/>
                <a:cs typeface="Calibri Light"/>
              </a:rPr>
              <a:t> </a:t>
            </a:r>
            <a:r>
              <a:rPr lang="en-GB" sz="12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is always a pointer (as it points to a struct holding our callbacks).</a:t>
            </a:r>
            <a:br>
              <a:rPr lang="en-GB" sz="1200" dirty="0"/>
            </a:br>
            <a:r>
              <a:rPr lang="en-GB" sz="1200" dirty="0">
                <a:solidFill>
                  <a:schemeClr val="accent3"/>
                </a:solidFill>
                <a:latin typeface="Calibri Light"/>
                <a:ea typeface="ＭＳ Ｐゴシック"/>
                <a:cs typeface="Calibri Light"/>
              </a:rPr>
              <a:t>- Every function call could overwrite/corrupt register values used by the subsequent function calls.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200" dirty="0">
              <a:solidFill>
                <a:schemeClr val="accent3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1200" dirty="0">
              <a:solidFill>
                <a:schemeClr val="accent3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1200" dirty="0">
              <a:solidFill>
                <a:schemeClr val="accent3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1200" dirty="0">
              <a:solidFill>
                <a:schemeClr val="accent3"/>
              </a:solidFill>
            </a:endParaRPr>
          </a:p>
          <a:p>
            <a:endParaRPr lang="en-GB" sz="1400" dirty="0">
              <a:solidFill>
                <a:srgbClr val="3E999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1200" dirty="0">
              <a:solidFill>
                <a:schemeClr val="accent3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6F0E1B-686F-DF1E-F89A-98F05D883973}"/>
              </a:ext>
            </a:extLst>
          </p:cNvPr>
          <p:cNvSpPr/>
          <p:nvPr/>
        </p:nvSpPr>
        <p:spPr>
          <a:xfrm>
            <a:off x="803564" y="3075208"/>
            <a:ext cx="7953057" cy="1402081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/>
              </a:rPr>
              <a:t>// Call 1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/>
              </a:rPr>
              <a:t>AcquireLock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/>
              </a:rPr>
              <a:t> callback)</a:t>
            </a:r>
          </a:p>
          <a:p>
            <a:r>
              <a:rPr lang="en-GB" sz="900" b="1" dirty="0" err="1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900" b="1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[0x0][0x28][0x50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+0x20] ( &amp;</a:t>
            </a:r>
            <a:r>
              <a:rPr lang="en-GB" sz="900" b="1" dirty="0" err="1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900" b="1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[0x0][0x28][0x50]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io_control_code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GB" sz="1000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/>
              </a:rPr>
              <a:t>// Call 2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/>
              </a:rPr>
              <a:t>RemoveIrp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/>
              </a:rPr>
              <a:t> callback)</a:t>
            </a:r>
          </a:p>
          <a:p>
            <a:r>
              <a:rPr lang="en-GB" sz="900" b="1" dirty="0" err="1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900" b="1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[0x0][0x28][0x50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+0x10] ( &amp;</a:t>
            </a:r>
            <a:r>
              <a:rPr lang="en-GB" sz="900" b="1" dirty="0" err="1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900" b="1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[0x0][0x28][0x50]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[0x0][0x30][0x8], 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io_control_code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900">
              <a:solidFill>
                <a:schemeClr val="accent1">
                  <a:lumMod val="10000"/>
                </a:schemeClr>
              </a:solidFill>
              <a:latin typeface="Menlo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1000" dirty="0">
              <a:solidFill>
                <a:schemeClr val="accent1">
                  <a:lumMod val="1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/>
              </a:rPr>
              <a:t>// Call 3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/>
              </a:rPr>
              <a:t>ReleaseLock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/>
              </a:rPr>
              <a:t> callback)</a:t>
            </a:r>
          </a:p>
          <a:p>
            <a:r>
              <a:rPr lang="en-GB" sz="900" b="1" dirty="0" err="1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900" b="1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[0x0][0x28][0x50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+0x28] ( &amp;</a:t>
            </a:r>
            <a:r>
              <a:rPr lang="en-GB" sz="900" b="1" dirty="0" err="1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OurBuffer</a:t>
            </a:r>
            <a:r>
              <a:rPr lang="en-GB" sz="900" b="1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[0x0][0x28][0x50]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io_control_code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7629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33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What does </a:t>
            </a:r>
            <a:r>
              <a:rPr lang="en-GB" sz="1800" cap="none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IoCsqRemoveIrp</a:t>
            </a:r>
            <a:r>
              <a:rPr lang="en-GB" b="1" i="1" dirty="0"/>
              <a:t> </a:t>
            </a:r>
            <a:r>
              <a:rPr lang="en-GB" dirty="0"/>
              <a:t>actually do?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898D1-E5F2-D858-D8B4-25D59A86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61" r="-6529"/>
          <a:stretch/>
        </p:blipFill>
        <p:spPr>
          <a:xfrm>
            <a:off x="0" y="0"/>
            <a:ext cx="11572973" cy="51435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1C766-BAD4-E4E1-0CE3-C0977D36C646}"/>
              </a:ext>
            </a:extLst>
          </p:cNvPr>
          <p:cNvSpPr/>
          <p:nvPr/>
        </p:nvSpPr>
        <p:spPr>
          <a:xfrm>
            <a:off x="3724103" y="1857279"/>
            <a:ext cx="6506094" cy="570036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1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AcquireLock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[0x0][0x28][0x50+0x20]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SomeFunctionWeDefine1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0x80002018 );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94692-0E32-6C32-36A6-A7F0E3EB4E4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01090" y="2142297"/>
            <a:ext cx="1923013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830FD85-C6D2-796B-820A-A4C0E923EE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57366" y="3207122"/>
            <a:ext cx="2668027" cy="93896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A3A424-F3A6-06BE-BBBD-BEC19112EDF2}"/>
              </a:ext>
            </a:extLst>
          </p:cNvPr>
          <p:cNvSpPr/>
          <p:nvPr/>
        </p:nvSpPr>
        <p:spPr>
          <a:xfrm>
            <a:off x="2189018" y="3171780"/>
            <a:ext cx="8041179" cy="570036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2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RemoveIrp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[0x0][0x28][0x50+0x10]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[0x0][0x30][0x8],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SomeFunctionWeDefine2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0x80002018 );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9CE97A-31B2-EA24-2720-F901FC46AB75}"/>
              </a:ext>
            </a:extLst>
          </p:cNvPr>
          <p:cNvCxnSpPr>
            <a:cxnSpLocks/>
          </p:cNvCxnSpPr>
          <p:nvPr/>
        </p:nvCxnSpPr>
        <p:spPr>
          <a:xfrm>
            <a:off x="1471352" y="3562092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FAC1D5-2E3C-7415-7575-40713B14D970}"/>
              </a:ext>
            </a:extLst>
          </p:cNvPr>
          <p:cNvSpPr/>
          <p:nvPr/>
        </p:nvSpPr>
        <p:spPr>
          <a:xfrm>
            <a:off x="2189018" y="3811768"/>
            <a:ext cx="8041179" cy="570036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3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ReleaseLock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[0x0][0x28][0x50+0x28]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SomeFunctionWeDefine3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0x80002018 );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1FA2BC-A9AE-B861-BC7E-283042665797}"/>
              </a:ext>
            </a:extLst>
          </p:cNvPr>
          <p:cNvCxnSpPr>
            <a:cxnSpLocks/>
          </p:cNvCxnSpPr>
          <p:nvPr/>
        </p:nvCxnSpPr>
        <p:spPr>
          <a:xfrm>
            <a:off x="1471352" y="4030280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43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34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r="11315" b="12902"/>
          <a:stretch/>
        </p:blipFill>
        <p:spPr>
          <a:xfrm>
            <a:off x="0" y="1565515"/>
            <a:ext cx="9144000" cy="31038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E9DEF4-E50B-B604-8EA1-615469092E72}"/>
              </a:ext>
            </a:extLst>
          </p:cNvPr>
          <p:cNvSpPr txBox="1"/>
          <p:nvPr/>
        </p:nvSpPr>
        <p:spPr>
          <a:xfrm>
            <a:off x="0" y="482002"/>
            <a:ext cx="9144000" cy="316422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WRITE WHAT WHERE</a:t>
            </a:r>
            <a:b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GB" sz="192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WE’RE ALMOST THERE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73634D-AD44-7782-1168-CD4D2AEA9B4F}"/>
              </a:ext>
            </a:extLst>
          </p:cNvPr>
          <p:cNvGrpSpPr/>
          <p:nvPr/>
        </p:nvGrpSpPr>
        <p:grpSpPr>
          <a:xfrm>
            <a:off x="7002523" y="3646229"/>
            <a:ext cx="819150" cy="729448"/>
            <a:chOff x="381000" y="3618598"/>
            <a:chExt cx="819150" cy="7294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98BE47-B12D-CCA5-DACE-72EF082A77A7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5185DD-4819-1A62-3C99-F1ADADFCFF47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426E2B-EDC9-314A-6DF1-687A76E6FA98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32AB725-0684-8215-EA43-35116D476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6939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898D1-E5F2-D858-D8B4-25D59A86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561" r="-6529"/>
          <a:stretch/>
        </p:blipFill>
        <p:spPr>
          <a:xfrm>
            <a:off x="-1" y="0"/>
            <a:ext cx="11583098" cy="51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EBB0F-DEA9-32E0-A99A-29CE9A7F60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57366" y="3207122"/>
            <a:ext cx="2668027" cy="9389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35</a:t>
            </a:fld>
            <a:endParaRPr lang="nl-NL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1C766-BAD4-E4E1-0CE3-C0977D36C646}"/>
              </a:ext>
            </a:extLst>
          </p:cNvPr>
          <p:cNvSpPr/>
          <p:nvPr/>
        </p:nvSpPr>
        <p:spPr>
          <a:xfrm>
            <a:off x="3724103" y="1857279"/>
            <a:ext cx="6506094" cy="570036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5000"/>
            </a:schemeClr>
          </a:solidFill>
          <a:ln>
            <a:solidFill>
              <a:schemeClr val="accent1">
                <a:lumMod val="2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1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AcquireLock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[0x0][0x28][0x50+0x20] (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SomeFunctionWeDefine1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0x80002018 );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94692-0E32-6C32-36A6-A7F0E3EB4E4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01090" y="2142297"/>
            <a:ext cx="1923013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9CE97A-31B2-EA24-2720-F901FC46AB75}"/>
              </a:ext>
            </a:extLst>
          </p:cNvPr>
          <p:cNvCxnSpPr>
            <a:cxnSpLocks/>
          </p:cNvCxnSpPr>
          <p:nvPr/>
        </p:nvCxnSpPr>
        <p:spPr>
          <a:xfrm>
            <a:off x="1471352" y="3562092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C39DE9-E750-E6D6-C67E-BB41431E1ACB}"/>
              </a:ext>
            </a:extLst>
          </p:cNvPr>
          <p:cNvSpPr/>
          <p:nvPr/>
        </p:nvSpPr>
        <p:spPr>
          <a:xfrm>
            <a:off x="-1" y="-4500"/>
            <a:ext cx="10467703" cy="5148000"/>
          </a:xfrm>
          <a:prstGeom prst="rect">
            <a:avLst/>
          </a:prstGeom>
          <a:gradFill>
            <a:gsLst>
              <a:gs pos="89000">
                <a:schemeClr val="bg1">
                  <a:alpha val="0"/>
                </a:schemeClr>
              </a:gs>
              <a:gs pos="55000">
                <a:schemeClr val="bg1">
                  <a:alpha val="91231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FAC1D5-2E3C-7415-7575-40713B14D970}"/>
              </a:ext>
            </a:extLst>
          </p:cNvPr>
          <p:cNvSpPr/>
          <p:nvPr/>
        </p:nvSpPr>
        <p:spPr>
          <a:xfrm>
            <a:off x="2189018" y="3811767"/>
            <a:ext cx="8041179" cy="769590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3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ReleaseLock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[0x0][0x28][0x50+0x28]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SomeFunctionWeDefine3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0, 0x8002018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KxWaitForSpinLockAndAcquire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568D1F7-4ADC-3124-77B4-6F004683C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6"/>
            <a:ext cx="8215296" cy="2470789"/>
          </a:xfrm>
        </p:spPr>
        <p:txBody>
          <a:bodyPr lIns="0" tIns="0" rIns="0" bIns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Challenge</a:t>
            </a:r>
            <a:br>
              <a:rPr lang="en-GB" sz="1200" dirty="0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- IOCTL </a:t>
            </a:r>
            <a:r>
              <a:rPr lang="en-GB" sz="1050" dirty="0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0x80002018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 ends with Calls </a:t>
            </a:r>
            <a:r>
              <a:rPr lang="en-GB" sz="1050" dirty="0" err="1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ExFreePoolWithTag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 on </a:t>
            </a:r>
            <a:r>
              <a:rPr lang="en-GB" sz="1200" dirty="0" err="1">
                <a:solidFill>
                  <a:schemeClr val="accent3"/>
                </a:solidFill>
                <a:ea typeface="Menlo" panose="020B0609030804020204" pitchFamily="49" charset="0"/>
              </a:rPr>
              <a:t>SystemBuffer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[0] (thus must be a </a:t>
            </a:r>
            <a:r>
              <a:rPr lang="en-GB" sz="1200" dirty="0" err="1">
                <a:solidFill>
                  <a:schemeClr val="accent3"/>
                </a:solidFill>
                <a:ea typeface="Menlo" panose="020B0609030804020204" pitchFamily="49" charset="0"/>
              </a:rPr>
              <a:t>freeable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 kernel pool).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Solution 🤘</a:t>
            </a:r>
            <a:br>
              <a:rPr lang="en-GB" sz="14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For call 3, we use </a:t>
            </a:r>
            <a:r>
              <a:rPr lang="en-GB" sz="1200" dirty="0" err="1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Calibri"/>
              </a:rPr>
              <a:t>KxWaitForSpinLockAndAcquire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It requires one argument, a pointer to a KSPIN_LOCK struct.</a:t>
            </a:r>
            <a:endParaRPr lang="en-GB" dirty="0">
              <a:solidFill>
                <a:schemeClr val="accent3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 Light"/>
              </a:rPr>
              <a:t>- If the spin lock value is &gt;=1, the </a:t>
            </a:r>
            <a:r>
              <a:rPr lang="en-GB" sz="1200" dirty="0" err="1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Calibri Light"/>
              </a:rPr>
              <a:t>KxWaitForSpinLockAndAcquire</a:t>
            </a:r>
            <a:r>
              <a:rPr lang="en-GB" sz="1200" dirty="0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Calibri Light"/>
              </a:rPr>
              <a:t> 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 Light"/>
              </a:rPr>
              <a:t>has to wait for it to become 0.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Calling thread will never continue (and thus never crash, as it doesn’t reach </a:t>
            </a:r>
            <a:r>
              <a:rPr lang="en-GB" sz="1200" dirty="0" err="1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Calibri"/>
              </a:rPr>
              <a:t>ExFreePoolWithTag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).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E02F45-A8F9-E509-9A96-F321E599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Bypassing </a:t>
            </a:r>
            <a:r>
              <a:rPr lang="en-GB" sz="1700" cap="none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ExFreePoolWithTag</a:t>
            </a:r>
            <a:endParaRPr lang="en-NL" sz="17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A3A424-F3A6-06BE-BBBD-BEC19112EDF2}"/>
              </a:ext>
            </a:extLst>
          </p:cNvPr>
          <p:cNvSpPr/>
          <p:nvPr/>
        </p:nvSpPr>
        <p:spPr>
          <a:xfrm>
            <a:off x="2189018" y="3171780"/>
            <a:ext cx="8041179" cy="570036"/>
          </a:xfrm>
          <a:prstGeom prst="roundRect">
            <a:avLst>
              <a:gd name="adj" fmla="val 6035"/>
            </a:avLst>
          </a:prstGeom>
          <a:solidFill>
            <a:srgbClr val="F4FCFE"/>
          </a:solidFill>
          <a:ln>
            <a:solidFill>
              <a:srgbClr val="E7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2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RemoveIrp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[0x0][0x28][0x50+0x10] (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[0x0][0x30][0x8],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SomeFunctionWeDefine2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0x80002018 );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679D4-D794-5BE1-4888-F9905665132D}"/>
              </a:ext>
            </a:extLst>
          </p:cNvPr>
          <p:cNvCxnSpPr>
            <a:cxnSpLocks/>
          </p:cNvCxnSpPr>
          <p:nvPr/>
        </p:nvCxnSpPr>
        <p:spPr>
          <a:xfrm>
            <a:off x="1471352" y="4030280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41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898D1-E5F2-D858-D8B4-25D59A86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561" r="-6529"/>
          <a:stretch/>
        </p:blipFill>
        <p:spPr>
          <a:xfrm>
            <a:off x="-1" y="0"/>
            <a:ext cx="11583098" cy="51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EBB0F-DEA9-32E0-A99A-29CE9A7F60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57366" y="3207122"/>
            <a:ext cx="2668027" cy="9389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36</a:t>
            </a:fld>
            <a:endParaRPr lang="nl-NL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1C766-BAD4-E4E1-0CE3-C0977D36C646}"/>
              </a:ext>
            </a:extLst>
          </p:cNvPr>
          <p:cNvSpPr/>
          <p:nvPr/>
        </p:nvSpPr>
        <p:spPr>
          <a:xfrm>
            <a:off x="3724103" y="1857279"/>
            <a:ext cx="6506094" cy="570036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5000"/>
            </a:schemeClr>
          </a:solidFill>
          <a:ln>
            <a:solidFill>
              <a:schemeClr val="accent1">
                <a:lumMod val="2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1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AcquireLock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[0x0][0x28][0x50+0x20] (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SomeFunctionWeDefine1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0x80002018 );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94692-0E32-6C32-36A6-A7F0E3EB4E4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01090" y="2142297"/>
            <a:ext cx="1923013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9CE97A-31B2-EA24-2720-F901FC46AB75}"/>
              </a:ext>
            </a:extLst>
          </p:cNvPr>
          <p:cNvCxnSpPr>
            <a:cxnSpLocks/>
          </p:cNvCxnSpPr>
          <p:nvPr/>
        </p:nvCxnSpPr>
        <p:spPr>
          <a:xfrm>
            <a:off x="1471352" y="3562092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C39DE9-E750-E6D6-C67E-BB41431E1ACB}"/>
              </a:ext>
            </a:extLst>
          </p:cNvPr>
          <p:cNvSpPr/>
          <p:nvPr/>
        </p:nvSpPr>
        <p:spPr>
          <a:xfrm>
            <a:off x="-1" y="37424"/>
            <a:ext cx="10467703" cy="5148000"/>
          </a:xfrm>
          <a:prstGeom prst="rect">
            <a:avLst/>
          </a:prstGeom>
          <a:gradFill>
            <a:gsLst>
              <a:gs pos="89000">
                <a:schemeClr val="bg1">
                  <a:alpha val="0"/>
                </a:schemeClr>
              </a:gs>
              <a:gs pos="55000">
                <a:schemeClr val="bg1">
                  <a:alpha val="91231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FAC1D5-2E3C-7415-7575-40713B14D970}"/>
              </a:ext>
            </a:extLst>
          </p:cNvPr>
          <p:cNvSpPr/>
          <p:nvPr/>
        </p:nvSpPr>
        <p:spPr>
          <a:xfrm>
            <a:off x="2189018" y="3811767"/>
            <a:ext cx="8041179" cy="769590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3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ReleaseLock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[0x0][0x28][0x50+0x28]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SomeFunctionWeDefine3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0, 0x8002018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KxWaitForSpinLockAndAcquire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568D1F7-4ADC-3124-77B4-6F004683C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6"/>
            <a:ext cx="8215296" cy="2470789"/>
          </a:xfrm>
        </p:spPr>
        <p:txBody>
          <a:bodyPr lIns="0" tIns="0" rIns="0" bIns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Challenge</a:t>
            </a:r>
            <a:br>
              <a:rPr lang="en-GB" sz="1200" dirty="0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- IOCTL </a:t>
            </a:r>
            <a:r>
              <a:rPr lang="en-GB" sz="1050" dirty="0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0x80002018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 ends with Calls </a:t>
            </a:r>
            <a:r>
              <a:rPr lang="en-GB" sz="1050" dirty="0" err="1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ExFreePoolWithTag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 on </a:t>
            </a:r>
            <a:r>
              <a:rPr lang="en-GB" sz="1200" dirty="0" err="1">
                <a:solidFill>
                  <a:schemeClr val="accent3"/>
                </a:solidFill>
                <a:ea typeface="Menlo" panose="020B0609030804020204" pitchFamily="49" charset="0"/>
              </a:rPr>
              <a:t>SystemBuffer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[0] (thus must be a </a:t>
            </a:r>
            <a:r>
              <a:rPr lang="en-GB" sz="1200" dirty="0" err="1">
                <a:solidFill>
                  <a:schemeClr val="accent3"/>
                </a:solidFill>
                <a:ea typeface="Menlo" panose="020B0609030804020204" pitchFamily="49" charset="0"/>
              </a:rPr>
              <a:t>freeable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 kernel pool).</a:t>
            </a:r>
          </a:p>
          <a:p>
            <a:pPr marL="285750" indent="-285750">
              <a:buFont typeface="Wingdings,Sans-Serif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Solution 🤘</a:t>
            </a:r>
            <a:br>
              <a:rPr lang="en-GB" sz="14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For call 3, we use </a:t>
            </a:r>
            <a:r>
              <a:rPr lang="en-GB" sz="1200" dirty="0" err="1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Calibri"/>
              </a:rPr>
              <a:t>KxWaitForSpinLockAndAcquire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Arial"/>
              </a:rPr>
              <a:t>- It requires one argument, a pointer to a KSPIN_LOCK struct.</a:t>
            </a:r>
          </a:p>
          <a:p>
            <a:pPr marL="285750" indent="-285750">
              <a:buFont typeface="Wingdings,Sans-Serif" pitchFamily="2" charset="2"/>
              <a:buChar char="§"/>
            </a:pP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Arial"/>
              </a:rPr>
              <a:t>- If the spin lock value is &gt;=1, the </a:t>
            </a:r>
            <a:r>
              <a:rPr lang="en-GB" sz="1200" dirty="0" err="1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Arial"/>
              </a:rPr>
              <a:t>KxWaitForSpinLockAndAcquire</a:t>
            </a:r>
            <a:r>
              <a:rPr lang="en-GB" sz="1200" dirty="0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Arial"/>
              </a:rPr>
              <a:t> 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Arial"/>
              </a:rPr>
              <a:t>has to wait for it to become 0.</a:t>
            </a:r>
            <a:br>
              <a:rPr lang="en-GB" sz="1200" dirty="0">
                <a:latin typeface="Calibri"/>
                <a:ea typeface="Menlo" panose="020B0609030804020204" pitchFamily="49" charset="0"/>
                <a:cs typeface="Arial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Arial"/>
              </a:rPr>
              <a:t>- Calling thread will never continue (and thus never crash, as it doesn’t reach </a:t>
            </a:r>
            <a:r>
              <a:rPr lang="en-GB" sz="1200" dirty="0" err="1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Arial"/>
              </a:rPr>
              <a:t>ExFreePoolWithTag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Arial"/>
              </a:rPr>
              <a:t>).</a:t>
            </a:r>
            <a:endParaRPr lang="en-GB" dirty="0">
              <a:solidFill>
                <a:schemeClr val="accent3"/>
              </a:solidFill>
              <a:latin typeface="Calibri"/>
              <a:cs typeface="Arial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E02F45-A8F9-E509-9A96-F321E599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Bypassing </a:t>
            </a:r>
            <a:r>
              <a:rPr lang="en-GB" sz="1700" cap="none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ExFreePoolWithTag</a:t>
            </a:r>
            <a:endParaRPr lang="en-NL" sz="17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A3A424-F3A6-06BE-BBBD-BEC19112EDF2}"/>
              </a:ext>
            </a:extLst>
          </p:cNvPr>
          <p:cNvSpPr/>
          <p:nvPr/>
        </p:nvSpPr>
        <p:spPr>
          <a:xfrm>
            <a:off x="2189018" y="3171780"/>
            <a:ext cx="8041179" cy="570036"/>
          </a:xfrm>
          <a:prstGeom prst="roundRect">
            <a:avLst>
              <a:gd name="adj" fmla="val 6035"/>
            </a:avLst>
          </a:prstGeom>
          <a:solidFill>
            <a:srgbClr val="F4FCFE"/>
          </a:solidFill>
          <a:ln>
            <a:solidFill>
              <a:srgbClr val="E7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2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RemoveIrp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[0x0][0x28][0x50+0x10] (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[0x0][0x30][0x8],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SomeFunctionWeDefine2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0x80002018 );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679D4-D794-5BE1-4888-F9905665132D}"/>
              </a:ext>
            </a:extLst>
          </p:cNvPr>
          <p:cNvCxnSpPr>
            <a:cxnSpLocks/>
          </p:cNvCxnSpPr>
          <p:nvPr/>
        </p:nvCxnSpPr>
        <p:spPr>
          <a:xfrm>
            <a:off x="1471352" y="4030280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5D7B4E72-7214-94B1-8E28-0565389942D1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6665742" y="2453951"/>
            <a:ext cx="262075" cy="2006807"/>
          </a:xfrm>
          <a:prstGeom prst="bentConnector2">
            <a:avLst/>
          </a:prstGeom>
          <a:ln w="25400">
            <a:solidFill>
              <a:srgbClr val="C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4057E-2B0C-4C15-CE67-96613C318190}"/>
              </a:ext>
            </a:extLst>
          </p:cNvPr>
          <p:cNvSpPr/>
          <p:nvPr/>
        </p:nvSpPr>
        <p:spPr>
          <a:xfrm>
            <a:off x="4062712" y="2756297"/>
            <a:ext cx="3461328" cy="570021"/>
          </a:xfrm>
          <a:prstGeom prst="rect">
            <a:avLst/>
          </a:prstGeom>
          <a:solidFill>
            <a:srgbClr val="FF939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50" dirty="0" err="1">
                <a:solidFill>
                  <a:srgbClr val="C0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KxWaitForSpinLockAndAcquire</a:t>
            </a:r>
            <a:r>
              <a:rPr lang="en-GB" sz="1150" dirty="0">
                <a:solidFill>
                  <a:srgbClr val="C0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slows down PC</a:t>
            </a:r>
          </a:p>
          <a:p>
            <a:r>
              <a:rPr lang="en-GB" sz="900" dirty="0">
                <a:solidFill>
                  <a:srgbClr val="C0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Downside: CPU usage spikes up to 50% on use…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2ECE095-E9C2-1564-3B83-26A03C3858E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63363" y="3592889"/>
            <a:ext cx="4436821" cy="1298493"/>
          </a:xfrm>
          <a:prstGeom prst="bentConnector3">
            <a:avLst>
              <a:gd name="adj1" fmla="val 179"/>
            </a:avLst>
          </a:prstGeom>
          <a:ln w="25400">
            <a:solidFill>
              <a:srgbClr val="C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7377B0-E058-05CA-86EA-087ED639049F}"/>
              </a:ext>
            </a:extLst>
          </p:cNvPr>
          <p:cNvCxnSpPr>
            <a:cxnSpLocks/>
          </p:cNvCxnSpPr>
          <p:nvPr/>
        </p:nvCxnSpPr>
        <p:spPr>
          <a:xfrm rot="10800000">
            <a:off x="3128050" y="4613086"/>
            <a:ext cx="286251" cy="278297"/>
          </a:xfrm>
          <a:prstGeom prst="bentConnector3">
            <a:avLst>
              <a:gd name="adj1" fmla="val 99999"/>
            </a:avLst>
          </a:prstGeom>
          <a:ln w="25400">
            <a:solidFill>
              <a:srgbClr val="C00000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996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898D1-E5F2-D858-D8B4-25D59A86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561" r="-6529"/>
          <a:stretch/>
        </p:blipFill>
        <p:spPr>
          <a:xfrm>
            <a:off x="-1" y="0"/>
            <a:ext cx="11583098" cy="51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EBB0F-DEA9-32E0-A99A-29CE9A7F60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57366" y="3207122"/>
            <a:ext cx="2668027" cy="9389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37</a:t>
            </a:fld>
            <a:endParaRPr lang="nl-NL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1C766-BAD4-E4E1-0CE3-C0977D36C646}"/>
              </a:ext>
            </a:extLst>
          </p:cNvPr>
          <p:cNvSpPr/>
          <p:nvPr/>
        </p:nvSpPr>
        <p:spPr>
          <a:xfrm>
            <a:off x="3724103" y="1857279"/>
            <a:ext cx="6506094" cy="570036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5000"/>
            </a:schemeClr>
          </a:solidFill>
          <a:ln>
            <a:solidFill>
              <a:schemeClr val="accent1">
                <a:lumMod val="2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1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AcquireLock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[0x0][0x28][0x50+0x20] (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SomeFunctionWeDefine1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0x80002018 );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94692-0E32-6C32-36A6-A7F0E3EB4E4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01090" y="2142297"/>
            <a:ext cx="1923013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9CE97A-31B2-EA24-2720-F901FC46AB75}"/>
              </a:ext>
            </a:extLst>
          </p:cNvPr>
          <p:cNvCxnSpPr>
            <a:cxnSpLocks/>
          </p:cNvCxnSpPr>
          <p:nvPr/>
        </p:nvCxnSpPr>
        <p:spPr>
          <a:xfrm>
            <a:off x="1471352" y="3562092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C39DE9-E750-E6D6-C67E-BB41431E1ACB}"/>
              </a:ext>
            </a:extLst>
          </p:cNvPr>
          <p:cNvSpPr/>
          <p:nvPr/>
        </p:nvSpPr>
        <p:spPr>
          <a:xfrm>
            <a:off x="-1" y="-4500"/>
            <a:ext cx="10467703" cy="5148000"/>
          </a:xfrm>
          <a:prstGeom prst="rect">
            <a:avLst/>
          </a:prstGeom>
          <a:gradFill>
            <a:gsLst>
              <a:gs pos="89000">
                <a:schemeClr val="bg1">
                  <a:alpha val="0"/>
                </a:schemeClr>
              </a:gs>
              <a:gs pos="55000">
                <a:schemeClr val="bg1">
                  <a:alpha val="91231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FAC1D5-2E3C-7415-7575-40713B14D970}"/>
              </a:ext>
            </a:extLst>
          </p:cNvPr>
          <p:cNvSpPr/>
          <p:nvPr/>
        </p:nvSpPr>
        <p:spPr>
          <a:xfrm>
            <a:off x="2189018" y="3811767"/>
            <a:ext cx="8041179" cy="769590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3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ReleaseLock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[0x0][0x28][0x50+0x28]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SomeFunctionWeDefine3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0, 0x8002018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KxWaitForSpinLockAndAcquire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568D1F7-4ADC-3124-77B4-6F004683C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6"/>
            <a:ext cx="8215296" cy="2470789"/>
          </a:xfrm>
        </p:spPr>
        <p:txBody>
          <a:bodyPr lIns="0" tIns="0" rIns="0" bIns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Challenge</a:t>
            </a:r>
            <a:br>
              <a:rPr lang="en-GB" sz="1200" dirty="0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- IOCTL </a:t>
            </a:r>
            <a:r>
              <a:rPr lang="en-GB" sz="1050" dirty="0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0x80002018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 ends with Calls </a:t>
            </a:r>
            <a:r>
              <a:rPr lang="en-GB" sz="1050" dirty="0" err="1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ExFreePoolWithTag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 on </a:t>
            </a:r>
            <a:r>
              <a:rPr lang="en-GB" sz="1200" dirty="0" err="1">
                <a:solidFill>
                  <a:schemeClr val="accent3"/>
                </a:solidFill>
                <a:ea typeface="Menlo" panose="020B0609030804020204" pitchFamily="49" charset="0"/>
              </a:rPr>
              <a:t>SystemBuffer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[0] (thus must be a </a:t>
            </a:r>
            <a:r>
              <a:rPr lang="en-GB" sz="1200" dirty="0" err="1">
                <a:solidFill>
                  <a:schemeClr val="accent3"/>
                </a:solidFill>
                <a:ea typeface="Menlo" panose="020B0609030804020204" pitchFamily="49" charset="0"/>
              </a:rPr>
              <a:t>freeable</a:t>
            </a: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 kernel pool).</a:t>
            </a:r>
          </a:p>
          <a:p>
            <a:pPr marL="285750" indent="-285750">
              <a:buFont typeface="Wingdings,Sans-Serif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Solution 🤘</a:t>
            </a:r>
            <a:br>
              <a:rPr lang="en-GB" sz="14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For call 3, we use </a:t>
            </a:r>
            <a:r>
              <a:rPr lang="en-GB" sz="1200" dirty="0" err="1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Calibri"/>
              </a:rPr>
              <a:t>KxWaitForSpinLockAndAcquire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Arial"/>
              </a:rPr>
              <a:t>- It requires one argument, a pointer to a KSPIN_LOCK struct.</a:t>
            </a:r>
          </a:p>
          <a:p>
            <a:pPr marL="285750" indent="-285750">
              <a:buFont typeface="Wingdings,Sans-Serif" pitchFamily="2" charset="2"/>
              <a:buChar char="§"/>
            </a:pP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Arial"/>
              </a:rPr>
              <a:t>- If the spin lock value is =&gt;1, the </a:t>
            </a:r>
            <a:r>
              <a:rPr lang="en-GB" sz="1200" dirty="0" err="1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Arial"/>
              </a:rPr>
              <a:t>KxWaitForSpinLockAndAcquire</a:t>
            </a:r>
            <a:r>
              <a:rPr lang="en-GB" sz="1200" dirty="0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Arial"/>
              </a:rPr>
              <a:t> 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Arial"/>
              </a:rPr>
              <a:t>has to wait for it to become 0.</a:t>
            </a:r>
            <a:br>
              <a:rPr lang="en-GB" sz="1200" dirty="0">
                <a:latin typeface="Calibri"/>
                <a:ea typeface="Menlo" panose="020B0609030804020204" pitchFamily="49" charset="0"/>
                <a:cs typeface="Arial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Arial"/>
              </a:rPr>
              <a:t>- Calling thread will never continue (and thus never crash, as it doesn’t reach </a:t>
            </a:r>
            <a:r>
              <a:rPr lang="en-GB" sz="1200" dirty="0" err="1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Arial"/>
              </a:rPr>
              <a:t>ExFreePoolWithTag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Arial"/>
              </a:rPr>
              <a:t>).</a:t>
            </a:r>
            <a:endParaRPr lang="en-GB" dirty="0">
              <a:solidFill>
                <a:schemeClr val="accent3"/>
              </a:solidFill>
              <a:latin typeface="Calibri"/>
              <a:cs typeface="Arial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E02F45-A8F9-E509-9A96-F321E599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Bypassing </a:t>
            </a:r>
            <a:r>
              <a:rPr lang="en-GB" sz="1700" cap="none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ExFreePoolWithTag</a:t>
            </a:r>
            <a:endParaRPr lang="en-NL" sz="17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A3A424-F3A6-06BE-BBBD-BEC19112EDF2}"/>
              </a:ext>
            </a:extLst>
          </p:cNvPr>
          <p:cNvSpPr/>
          <p:nvPr/>
        </p:nvSpPr>
        <p:spPr>
          <a:xfrm>
            <a:off x="2189018" y="3171780"/>
            <a:ext cx="8041179" cy="570036"/>
          </a:xfrm>
          <a:prstGeom prst="roundRect">
            <a:avLst>
              <a:gd name="adj" fmla="val 6035"/>
            </a:avLst>
          </a:prstGeom>
          <a:solidFill>
            <a:srgbClr val="F4FCFE"/>
          </a:solidFill>
          <a:ln>
            <a:solidFill>
              <a:srgbClr val="E7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2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RemoveIrp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[0x0][0x28][0x50+0x10] (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[0x0][0x30][0x8],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SomeFunctionWeDefine2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0x80002018 );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679D4-D794-5BE1-4888-F9905665132D}"/>
              </a:ext>
            </a:extLst>
          </p:cNvPr>
          <p:cNvCxnSpPr>
            <a:cxnSpLocks/>
          </p:cNvCxnSpPr>
          <p:nvPr/>
        </p:nvCxnSpPr>
        <p:spPr>
          <a:xfrm>
            <a:off x="1471352" y="4030280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5D7B4E72-7214-94B1-8E28-0565389942D1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6665742" y="2453951"/>
            <a:ext cx="262075" cy="2006807"/>
          </a:xfrm>
          <a:prstGeom prst="bentConnector2">
            <a:avLst/>
          </a:prstGeom>
          <a:ln w="25400">
            <a:gradFill>
              <a:gsLst>
                <a:gs pos="0">
                  <a:srgbClr val="1F4D4E"/>
                </a:gs>
                <a:gs pos="100000">
                  <a:schemeClr val="accent3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929A45B-20A9-3E58-DF64-9F6810057999}"/>
              </a:ext>
            </a:extLst>
          </p:cNvPr>
          <p:cNvGrpSpPr/>
          <p:nvPr/>
        </p:nvGrpSpPr>
        <p:grpSpPr>
          <a:xfrm>
            <a:off x="4062712" y="2756297"/>
            <a:ext cx="3461328" cy="570021"/>
            <a:chOff x="5063959" y="1680250"/>
            <a:chExt cx="3461328" cy="5700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94057E-2B0C-4C15-CE67-96613C318190}"/>
                </a:ext>
              </a:extLst>
            </p:cNvPr>
            <p:cNvSpPr/>
            <p:nvPr/>
          </p:nvSpPr>
          <p:spPr>
            <a:xfrm>
              <a:off x="5063959" y="1680250"/>
              <a:ext cx="3461328" cy="57002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rgbClr val="1F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150" dirty="0" err="1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KxWaitForSpinLockAndAcquire</a:t>
              </a:r>
              <a:r>
                <a:rPr lang="en-GB" sz="1150" dirty="0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 slows down PC</a:t>
              </a:r>
            </a:p>
            <a:p>
              <a: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We solve high CPU usage by setting the thread priority to lowest.</a:t>
              </a:r>
              <a:b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</a:br>
              <a:r>
                <a:rPr lang="en-GB" sz="8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SetThreadPriority</a:t>
              </a:r>
              <a:r>
                <a:rPr lang="en-GB" sz="8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GB" sz="8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hThread</a:t>
              </a:r>
              <a:r>
                <a:rPr lang="en-GB" sz="8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THREAD_PRIORITY_LOWEST);</a:t>
              </a:r>
              <a:endPara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326CAB-58EA-9C62-8352-A100C0267D3A}"/>
                </a:ext>
              </a:extLst>
            </p:cNvPr>
            <p:cNvSpPr txBox="1"/>
            <p:nvPr/>
          </p:nvSpPr>
          <p:spPr>
            <a:xfrm>
              <a:off x="8090960" y="1712565"/>
              <a:ext cx="4216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/>
                <a:t>👌</a:t>
              </a:r>
            </a:p>
          </p:txBody>
        </p:sp>
      </p:grp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2ECE095-E9C2-1564-3B83-26A03C3858E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63363" y="3592889"/>
            <a:ext cx="4436821" cy="1298493"/>
          </a:xfrm>
          <a:prstGeom prst="bentConnector3">
            <a:avLst>
              <a:gd name="adj1" fmla="val 179"/>
            </a:avLst>
          </a:prstGeom>
          <a:ln w="25400">
            <a:solidFill>
              <a:schemeClr val="accent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7377B0-E058-05CA-86EA-087ED639049F}"/>
              </a:ext>
            </a:extLst>
          </p:cNvPr>
          <p:cNvCxnSpPr>
            <a:cxnSpLocks/>
          </p:cNvCxnSpPr>
          <p:nvPr/>
        </p:nvCxnSpPr>
        <p:spPr>
          <a:xfrm rot="10800000">
            <a:off x="3128050" y="4613086"/>
            <a:ext cx="286251" cy="278297"/>
          </a:xfrm>
          <a:prstGeom prst="bentConnector3">
            <a:avLst>
              <a:gd name="adj1" fmla="val 99999"/>
            </a:avLst>
          </a:prstGeom>
          <a:ln w="25400">
            <a:solidFill>
              <a:schemeClr val="accent3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149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898D1-E5F2-D858-D8B4-25D59A86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561" r="11995"/>
          <a:stretch/>
        </p:blipFill>
        <p:spPr>
          <a:xfrm>
            <a:off x="-1" y="0"/>
            <a:ext cx="9144000" cy="51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EBB0F-DEA9-32E0-A99A-29CE9A7F60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57366" y="3207122"/>
            <a:ext cx="2668027" cy="9389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38</a:t>
            </a:fld>
            <a:endParaRPr lang="nl-NL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1C766-BAD4-E4E1-0CE3-C0977D36C646}"/>
              </a:ext>
            </a:extLst>
          </p:cNvPr>
          <p:cNvSpPr/>
          <p:nvPr/>
        </p:nvSpPr>
        <p:spPr>
          <a:xfrm>
            <a:off x="3724103" y="1857279"/>
            <a:ext cx="6506094" cy="570036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5000"/>
            </a:schemeClr>
          </a:solidFill>
          <a:ln>
            <a:solidFill>
              <a:schemeClr val="accent1">
                <a:lumMod val="2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1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AcquireLock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[0x0][0x28][0x50+0x20] (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SomeFunctionWeDefine1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0x80002018 );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94692-0E32-6C32-36A6-A7F0E3EB4E4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01090" y="2142297"/>
            <a:ext cx="1923013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9CE97A-31B2-EA24-2720-F901FC46AB75}"/>
              </a:ext>
            </a:extLst>
          </p:cNvPr>
          <p:cNvCxnSpPr>
            <a:cxnSpLocks/>
          </p:cNvCxnSpPr>
          <p:nvPr/>
        </p:nvCxnSpPr>
        <p:spPr>
          <a:xfrm>
            <a:off x="1471352" y="3562092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C39DE9-E750-E6D6-C67E-BB41431E1ACB}"/>
              </a:ext>
            </a:extLst>
          </p:cNvPr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gradFill>
            <a:gsLst>
              <a:gs pos="89000">
                <a:schemeClr val="bg1">
                  <a:alpha val="0"/>
                </a:schemeClr>
              </a:gs>
              <a:gs pos="55000">
                <a:schemeClr val="bg1">
                  <a:alpha val="91231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FAC1D5-2E3C-7415-7575-40713B14D970}"/>
              </a:ext>
            </a:extLst>
          </p:cNvPr>
          <p:cNvSpPr/>
          <p:nvPr/>
        </p:nvSpPr>
        <p:spPr>
          <a:xfrm>
            <a:off x="2189018" y="3811767"/>
            <a:ext cx="8041179" cy="766800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10000"/>
            </a:schemeClr>
          </a:solidFill>
          <a:ln>
            <a:solidFill>
              <a:schemeClr val="accent1">
                <a:lumMod val="2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3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ReleaseLock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[0x0][0x28][0x50+0x28]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SomeFunctionWeDefine3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, 0, 0x8002018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KxWaitForSpinLockAndAcquire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568D1F7-4ADC-3124-77B4-6F004683C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7"/>
            <a:ext cx="9688872" cy="1835974"/>
          </a:xfrm>
        </p:spPr>
        <p:txBody>
          <a:bodyPr lIns="0" tIns="0" rIns="0" bIns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Challenge</a:t>
            </a:r>
            <a:br>
              <a:rPr lang="en-GB" sz="1200" dirty="0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- We only have two (somewhat) controllable arguments in the second function call.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Solution 🤘</a:t>
            </a:r>
            <a:br>
              <a:rPr lang="en-GB" sz="14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For call 2, we call the </a:t>
            </a:r>
            <a:r>
              <a:rPr lang="en-GB" sz="1200" dirty="0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Calibri"/>
              </a:rPr>
              <a:t>write_char_0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 function.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It requires three arguments: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1: A byte to write to an address.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2: A kernel address to write that byte to.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3: A counter to increase or decrease.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endParaRPr lang="en-GB" sz="1200" dirty="0">
              <a:solidFill>
                <a:schemeClr val="accent3"/>
              </a:solidFill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E02F45-A8F9-E509-9A96-F321E599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Limited arguments under control</a:t>
            </a:r>
            <a:endParaRPr lang="en-NL" sz="17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A3A424-F3A6-06BE-BBBD-BEC19112EDF2}"/>
              </a:ext>
            </a:extLst>
          </p:cNvPr>
          <p:cNvSpPr/>
          <p:nvPr/>
        </p:nvSpPr>
        <p:spPr>
          <a:xfrm>
            <a:off x="2189018" y="2972226"/>
            <a:ext cx="8041179" cy="769590"/>
          </a:xfrm>
          <a:prstGeom prst="roundRect">
            <a:avLst>
              <a:gd name="adj" fmla="val 6035"/>
            </a:avLst>
          </a:prstGeom>
          <a:solidFill>
            <a:srgbClr val="ABDCDE"/>
          </a:solidFill>
          <a:ln>
            <a:solidFill>
              <a:srgbClr val="1F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2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RemoveIrp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[0x0][0x28][0x50+0x10]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[0x0][0x30][0x8],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SomeFunctionWeDefine2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 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0x80002018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write_char_0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0x80002018 );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679D4-D794-5BE1-4888-F9905665132D}"/>
              </a:ext>
            </a:extLst>
          </p:cNvPr>
          <p:cNvCxnSpPr>
            <a:cxnSpLocks/>
          </p:cNvCxnSpPr>
          <p:nvPr/>
        </p:nvCxnSpPr>
        <p:spPr>
          <a:xfrm>
            <a:off x="1471352" y="4030280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4A5E41-F4DE-AEFD-D8A5-FB4FB4535DA5}"/>
              </a:ext>
            </a:extLst>
          </p:cNvPr>
          <p:cNvCxnSpPr>
            <a:cxnSpLocks/>
          </p:cNvCxnSpPr>
          <p:nvPr/>
        </p:nvCxnSpPr>
        <p:spPr>
          <a:xfrm>
            <a:off x="1471352" y="3570337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908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898D1-E5F2-D858-D8B4-25D59A86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561" r="11995"/>
          <a:stretch/>
        </p:blipFill>
        <p:spPr>
          <a:xfrm>
            <a:off x="-1" y="0"/>
            <a:ext cx="9144000" cy="51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EBB0F-DEA9-32E0-A99A-29CE9A7F60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57366" y="3207122"/>
            <a:ext cx="2668027" cy="9389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39</a:t>
            </a:fld>
            <a:endParaRPr lang="nl-NL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1C766-BAD4-E4E1-0CE3-C0977D36C646}"/>
              </a:ext>
            </a:extLst>
          </p:cNvPr>
          <p:cNvSpPr/>
          <p:nvPr/>
        </p:nvSpPr>
        <p:spPr>
          <a:xfrm>
            <a:off x="3724103" y="1857279"/>
            <a:ext cx="6506094" cy="570036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5000"/>
            </a:schemeClr>
          </a:solidFill>
          <a:ln>
            <a:solidFill>
              <a:schemeClr val="accent1">
                <a:lumMod val="2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1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AcquireLock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[0x0][0x28][0x50+0x20] (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SomeFunctionWeDefine1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0x80002018 );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94692-0E32-6C32-36A6-A7F0E3EB4E4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01090" y="2142297"/>
            <a:ext cx="1923013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9CE97A-31B2-EA24-2720-F901FC46AB75}"/>
              </a:ext>
            </a:extLst>
          </p:cNvPr>
          <p:cNvCxnSpPr>
            <a:cxnSpLocks/>
          </p:cNvCxnSpPr>
          <p:nvPr/>
        </p:nvCxnSpPr>
        <p:spPr>
          <a:xfrm>
            <a:off x="1471352" y="3562092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C39DE9-E750-E6D6-C67E-BB41431E1ACB}"/>
              </a:ext>
            </a:extLst>
          </p:cNvPr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gradFill>
            <a:gsLst>
              <a:gs pos="89000">
                <a:schemeClr val="bg1">
                  <a:alpha val="0"/>
                </a:schemeClr>
              </a:gs>
              <a:gs pos="55000">
                <a:schemeClr val="bg1">
                  <a:alpha val="91231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FAC1D5-2E3C-7415-7575-40713B14D970}"/>
              </a:ext>
            </a:extLst>
          </p:cNvPr>
          <p:cNvSpPr/>
          <p:nvPr/>
        </p:nvSpPr>
        <p:spPr>
          <a:xfrm>
            <a:off x="2189018" y="3811767"/>
            <a:ext cx="8041179" cy="766800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10000"/>
            </a:schemeClr>
          </a:solidFill>
          <a:ln>
            <a:solidFill>
              <a:schemeClr val="accent1">
                <a:lumMod val="2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3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ReleaseLock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[0x0][0x28][0x50+0x28]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SomeFunctionWeDefine3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, 0, 0x8002018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KxWaitForSpinLockAndAcquire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568D1F7-4ADC-3124-77B4-6F004683C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7"/>
            <a:ext cx="9688872" cy="1835974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Challenge</a:t>
            </a:r>
            <a:br>
              <a:rPr lang="en-GB" sz="1200" dirty="0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- We only have two (somewhat) controllable arguments in the second function call.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Solution 🤘</a:t>
            </a:r>
            <a:b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For call 2, we call the </a:t>
            </a:r>
            <a:r>
              <a:rPr lang="en-GB" sz="1200" dirty="0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Calibri"/>
              </a:rPr>
              <a:t>write_char_0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 function.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It requires three arguments: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1: A byte to write to an address.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2: A kernel address to write that byte to.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3: A counter to increase or decrease.</a:t>
            </a:r>
            <a:br>
              <a:rPr lang="en-GB" sz="12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endParaRPr lang="en-GB" sz="1200" dirty="0">
              <a:solidFill>
                <a:schemeClr val="accent3"/>
              </a:solidFill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E02F45-A8F9-E509-9A96-F321E599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Limited arguments under control</a:t>
            </a:r>
            <a:endParaRPr lang="en-NL" sz="17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A3A424-F3A6-06BE-BBBD-BEC19112EDF2}"/>
              </a:ext>
            </a:extLst>
          </p:cNvPr>
          <p:cNvSpPr/>
          <p:nvPr/>
        </p:nvSpPr>
        <p:spPr>
          <a:xfrm>
            <a:off x="2189018" y="2972226"/>
            <a:ext cx="8041179" cy="769590"/>
          </a:xfrm>
          <a:prstGeom prst="roundRect">
            <a:avLst>
              <a:gd name="adj" fmla="val 6035"/>
            </a:avLst>
          </a:prstGeom>
          <a:solidFill>
            <a:srgbClr val="ABDCDE"/>
          </a:solidFill>
          <a:ln>
            <a:solidFill>
              <a:srgbClr val="1F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2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RemoveIrp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[0x0][0x28][0x50+0x10]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[0x0][0x30][0x8],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SomeFunctionWeDefine2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 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0x80002018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write_char_0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0x80002018 );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679D4-D794-5BE1-4888-F9905665132D}"/>
              </a:ext>
            </a:extLst>
          </p:cNvPr>
          <p:cNvCxnSpPr>
            <a:cxnSpLocks/>
          </p:cNvCxnSpPr>
          <p:nvPr/>
        </p:nvCxnSpPr>
        <p:spPr>
          <a:xfrm>
            <a:off x="1471352" y="4030280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4A5E41-F4DE-AEFD-D8A5-FB4FB4535DA5}"/>
              </a:ext>
            </a:extLst>
          </p:cNvPr>
          <p:cNvCxnSpPr>
            <a:cxnSpLocks/>
          </p:cNvCxnSpPr>
          <p:nvPr/>
        </p:nvCxnSpPr>
        <p:spPr>
          <a:xfrm>
            <a:off x="1471352" y="3570337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AA5BF0-BE4E-A039-F03F-0A720EA064A4}"/>
              </a:ext>
            </a:extLst>
          </p:cNvPr>
          <p:cNvGrpSpPr/>
          <p:nvPr/>
        </p:nvGrpSpPr>
        <p:grpSpPr>
          <a:xfrm>
            <a:off x="5530327" y="634138"/>
            <a:ext cx="3479125" cy="411974"/>
            <a:chOff x="4572000" y="654037"/>
            <a:chExt cx="3479125" cy="4119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F09BB8-9F8D-A2D9-3A4D-33866F58B2C1}"/>
                </a:ext>
              </a:extLst>
            </p:cNvPr>
            <p:cNvSpPr/>
            <p:nvPr/>
          </p:nvSpPr>
          <p:spPr>
            <a:xfrm>
              <a:off x="4572000" y="654037"/>
              <a:ext cx="3479125" cy="41197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150" dirty="0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write_char_0 is a unique kernel function!</a:t>
              </a:r>
            </a:p>
            <a:p>
              <a:r>
                <a:rPr lang="en-GB" sz="900" dirty="0">
                  <a:solidFill>
                    <a:schemeClr val="accent3"/>
                  </a:solidFill>
                  <a:latin typeface="Calibri"/>
                  <a:ea typeface="+mn-lt"/>
                  <a:cs typeface="Calibri"/>
                </a:rPr>
                <a:t>It accepts a destination address as 2</a:t>
              </a:r>
              <a:r>
                <a:rPr lang="en-GB" sz="900" baseline="30000" dirty="0">
                  <a:solidFill>
                    <a:schemeClr val="accent3"/>
                  </a:solidFill>
                  <a:latin typeface="Calibri"/>
                  <a:ea typeface="+mn-lt"/>
                  <a:cs typeface="Calibri"/>
                </a:rPr>
                <a:t>nd</a:t>
              </a:r>
              <a:r>
                <a:rPr lang="en-GB" sz="900" dirty="0">
                  <a:solidFill>
                    <a:schemeClr val="accent3"/>
                  </a:solidFill>
                  <a:latin typeface="Calibri"/>
                  <a:ea typeface="+mn-lt"/>
                  <a:cs typeface="Calibri"/>
                </a:rPr>
                <a:t> argument instead of 1</a:t>
              </a:r>
              <a:r>
                <a:rPr lang="en-GB" sz="900" baseline="30000" dirty="0">
                  <a:solidFill>
                    <a:schemeClr val="accent3"/>
                  </a:solidFill>
                  <a:latin typeface="Calibri"/>
                  <a:ea typeface="+mn-lt"/>
                  <a:cs typeface="Calibri"/>
                </a:rPr>
                <a:t>st</a:t>
              </a:r>
              <a:endParaRPr lang="en-GB" sz="900" dirty="0">
                <a:solidFill>
                  <a:schemeClr val="accent3"/>
                </a:solidFill>
                <a:latin typeface="Calibri"/>
                <a:ea typeface="+mn-lt"/>
                <a:cs typeface="Calibri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95B281F-15BB-F564-FFF2-ADE881FF5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7920" y="700518"/>
              <a:ext cx="310358" cy="31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534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4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87" r="11315" b="12902"/>
          <a:stretch/>
        </p:blipFill>
        <p:spPr>
          <a:xfrm>
            <a:off x="1804" y="1565515"/>
            <a:ext cx="9144000" cy="310385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043D9EF-7F76-BF15-7F86-81555B375A2E}"/>
              </a:ext>
            </a:extLst>
          </p:cNvPr>
          <p:cNvGrpSpPr/>
          <p:nvPr/>
        </p:nvGrpSpPr>
        <p:grpSpPr>
          <a:xfrm>
            <a:off x="1994044" y="3666297"/>
            <a:ext cx="819150" cy="729448"/>
            <a:chOff x="381000" y="3618598"/>
            <a:chExt cx="819150" cy="7294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E962DD-8CB3-F7C0-057D-AC45AC0AA346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F8E9A7-F4EE-1CB7-4F91-646B69A2AA0E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F5E66F-872E-D971-0796-01E16AE9EF35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FF0FC7B5-2229-73BC-2289-A7EC05229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AA904807-45EA-F0BA-AB07-97A3597E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4849825" cy="230188"/>
          </a:xfrm>
        </p:spPr>
        <p:txBody>
          <a:bodyPr/>
          <a:lstStyle/>
          <a:p>
            <a:r>
              <a:rPr lang="en-GB" dirty="0"/>
              <a:t>W</a:t>
            </a:r>
            <a:r>
              <a:rPr lang="en-NL" dirty="0"/>
              <a:t>e perform kernel driver research for: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E18BA3C-117F-E6EB-C984-64CCB9B94190}"/>
              </a:ext>
            </a:extLst>
          </p:cNvPr>
          <p:cNvSpPr txBox="1">
            <a:spLocks/>
          </p:cNvSpPr>
          <p:nvPr/>
        </p:nvSpPr>
        <p:spPr>
          <a:xfrm>
            <a:off x="541324" y="1081086"/>
            <a:ext cx="4980471" cy="25651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4213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marL="0" indent="0" algn="l" defTabSz="684213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Tx/>
              <a:buNone/>
              <a:defRPr sz="1400" kern="1200">
                <a:solidFill>
                  <a:srgbClr val="415A6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 marL="144000" indent="-144000" algn="l" defTabSz="684213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rgbClr val="415A6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 marL="3175" indent="1368425" algn="l" defTabSz="684213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defRPr sz="1300" kern="120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 algn="l" defTabSz="684213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defRPr sz="1100" kern="1200">
                <a:solidFill>
                  <a:srgbClr val="415A6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  <a:lvl6pPr marL="136849" indent="-13684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199" b="0" i="0" kern="1200">
                <a:solidFill>
                  <a:schemeClr val="accent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6pPr>
            <a:lvl7pPr marL="266558" indent="-12970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Font typeface="Kalinga" panose="020B0502040204020203" pitchFamily="34" charset="0"/>
              <a:buChar char="−"/>
              <a:defRPr sz="1199" b="0" i="0" kern="1200">
                <a:solidFill>
                  <a:schemeClr val="accent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7pPr>
            <a:lvl8pPr marL="357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199" b="0" i="0" kern="1200">
                <a:solidFill>
                  <a:schemeClr val="accent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8pPr>
            <a:lvl9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349" b="0" i="0" kern="120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Outpacing the bad guys </a:t>
            </a:r>
            <a:r>
              <a:rPr lang="en-GB" sz="1400" dirty="0">
                <a:solidFill>
                  <a:schemeClr val="accent3"/>
                </a:solidFill>
              </a:rPr>
              <a:t>by finding bugs before they do.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Gaining knowledge </a:t>
            </a:r>
            <a:r>
              <a:rPr lang="en-GB" sz="1400" dirty="0">
                <a:solidFill>
                  <a:schemeClr val="accent3"/>
                </a:solidFill>
              </a:rPr>
              <a:t>within our reverse engineering &amp; red team.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APT-simulation</a:t>
            </a:r>
            <a:r>
              <a:rPr lang="en-GB" sz="1400" dirty="0">
                <a:solidFill>
                  <a:schemeClr val="accent3"/>
                </a:solidFill>
              </a:rPr>
              <a:t> by using zero-day kernel driver vulnerabilities.</a:t>
            </a:r>
          </a:p>
        </p:txBody>
      </p:sp>
      <p:pic>
        <p:nvPicPr>
          <p:cNvPr id="28" name="knowledge">
            <a:hlinkClick r:id="" action="ppaction://media"/>
            <a:extLst>
              <a:ext uri="{FF2B5EF4-FFF2-40B4-BE49-F238E27FC236}">
                <a16:creationId xmlns:a16="http://schemas.microsoft.com/office/drawing/2014/main" id="{DC2A1E3D-04D8-2ECA-BF77-3038DE526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39" t="20840" r="-30049" b="36784"/>
          <a:stretch/>
        </p:blipFill>
        <p:spPr>
          <a:xfrm>
            <a:off x="4990405" y="474131"/>
            <a:ext cx="5409764" cy="3156996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8726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898D1-E5F2-D858-D8B4-25D59A86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561" r="11995"/>
          <a:stretch/>
        </p:blipFill>
        <p:spPr>
          <a:xfrm>
            <a:off x="-1" y="0"/>
            <a:ext cx="9144000" cy="51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EBB0F-DEA9-32E0-A99A-29CE9A7F60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57366" y="3207122"/>
            <a:ext cx="2668027" cy="9389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40</a:t>
            </a:fld>
            <a:endParaRPr lang="nl-NL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1C766-BAD4-E4E1-0CE3-C0977D36C646}"/>
              </a:ext>
            </a:extLst>
          </p:cNvPr>
          <p:cNvSpPr/>
          <p:nvPr/>
        </p:nvSpPr>
        <p:spPr>
          <a:xfrm>
            <a:off x="3724103" y="1857279"/>
            <a:ext cx="6506094" cy="570036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5000"/>
            </a:schemeClr>
          </a:solidFill>
          <a:ln>
            <a:solidFill>
              <a:schemeClr val="accent1">
                <a:lumMod val="2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1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AcquireLock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[0x0][0x28][0x50+0x20] (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SomeFunctionWeDefine1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0x80002018 );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94692-0E32-6C32-36A6-A7F0E3EB4E4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01090" y="2142297"/>
            <a:ext cx="1923013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9CE97A-31B2-EA24-2720-F901FC46AB75}"/>
              </a:ext>
            </a:extLst>
          </p:cNvPr>
          <p:cNvCxnSpPr>
            <a:cxnSpLocks/>
          </p:cNvCxnSpPr>
          <p:nvPr/>
        </p:nvCxnSpPr>
        <p:spPr>
          <a:xfrm>
            <a:off x="1471352" y="3562092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C39DE9-E750-E6D6-C67E-BB41431E1ACB}"/>
              </a:ext>
            </a:extLst>
          </p:cNvPr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gradFill>
            <a:gsLst>
              <a:gs pos="89000">
                <a:schemeClr val="bg1">
                  <a:alpha val="0"/>
                </a:schemeClr>
              </a:gs>
              <a:gs pos="55000">
                <a:schemeClr val="bg1">
                  <a:alpha val="91231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FAC1D5-2E3C-7415-7575-40713B14D970}"/>
              </a:ext>
            </a:extLst>
          </p:cNvPr>
          <p:cNvSpPr/>
          <p:nvPr/>
        </p:nvSpPr>
        <p:spPr>
          <a:xfrm>
            <a:off x="2189018" y="3811767"/>
            <a:ext cx="8041179" cy="766800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10000"/>
            </a:schemeClr>
          </a:solidFill>
          <a:ln>
            <a:solidFill>
              <a:schemeClr val="accent1">
                <a:lumMod val="2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3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ReleaseLock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[0x0][0x28][0x50+0x28]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SomeFunctionWeDefine3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, 0, 0x8002018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KxWaitForSpinLockAndAcquire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568D1F7-4ADC-3124-77B4-6F004683C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7"/>
            <a:ext cx="9688872" cy="1835974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Challenge</a:t>
            </a:r>
            <a:br>
              <a:rPr lang="en-GB" sz="1200" dirty="0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- We only have two (somewhat) controllable arguments in the second function call.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Solution 🤘</a:t>
            </a:r>
            <a:b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- 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For call 2, we call the </a:t>
            </a:r>
            <a:r>
              <a:rPr lang="en-GB" sz="1200" dirty="0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Calibri"/>
              </a:rPr>
              <a:t>write_char_0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 function.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It requires three arguments: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1: A byte to write to an address.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2: A kernel address to write that byte to.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3: A counter to increase or decrease.</a:t>
            </a:r>
            <a:endParaRPr lang="en-GB" sz="1200" dirty="0">
              <a:solidFill>
                <a:schemeClr val="accent3"/>
              </a:solidFill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E02F45-A8F9-E509-9A96-F321E599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Limited arguments under control</a:t>
            </a:r>
            <a:endParaRPr lang="en-NL" sz="17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A3A424-F3A6-06BE-BBBD-BEC19112EDF2}"/>
              </a:ext>
            </a:extLst>
          </p:cNvPr>
          <p:cNvSpPr/>
          <p:nvPr/>
        </p:nvSpPr>
        <p:spPr>
          <a:xfrm>
            <a:off x="2189018" y="2972226"/>
            <a:ext cx="8041179" cy="769590"/>
          </a:xfrm>
          <a:prstGeom prst="roundRect">
            <a:avLst>
              <a:gd name="adj" fmla="val 6035"/>
            </a:avLst>
          </a:prstGeom>
          <a:solidFill>
            <a:srgbClr val="ABDCDE"/>
          </a:solidFill>
          <a:ln>
            <a:solidFill>
              <a:srgbClr val="1F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2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RemoveIrp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[0x0][0x28][0x50+0x10]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[0x0][0x30][0x8],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SomeFunctionWeDefine2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 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0x80002018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write_char_0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0x80002018 );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679D4-D794-5BE1-4888-F9905665132D}"/>
              </a:ext>
            </a:extLst>
          </p:cNvPr>
          <p:cNvCxnSpPr>
            <a:cxnSpLocks/>
          </p:cNvCxnSpPr>
          <p:nvPr/>
        </p:nvCxnSpPr>
        <p:spPr>
          <a:xfrm>
            <a:off x="1471352" y="4030280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4A5E41-F4DE-AEFD-D8A5-FB4FB4535DA5}"/>
              </a:ext>
            </a:extLst>
          </p:cNvPr>
          <p:cNvCxnSpPr>
            <a:cxnSpLocks/>
          </p:cNvCxnSpPr>
          <p:nvPr/>
        </p:nvCxnSpPr>
        <p:spPr>
          <a:xfrm>
            <a:off x="1471352" y="3570337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AA5BF0-BE4E-A039-F03F-0A720EA064A4}"/>
              </a:ext>
            </a:extLst>
          </p:cNvPr>
          <p:cNvGrpSpPr/>
          <p:nvPr/>
        </p:nvGrpSpPr>
        <p:grpSpPr>
          <a:xfrm>
            <a:off x="5530327" y="634138"/>
            <a:ext cx="3479125" cy="411974"/>
            <a:chOff x="4572000" y="654037"/>
            <a:chExt cx="3479125" cy="4119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F09BB8-9F8D-A2D9-3A4D-33866F58B2C1}"/>
                </a:ext>
              </a:extLst>
            </p:cNvPr>
            <p:cNvSpPr/>
            <p:nvPr/>
          </p:nvSpPr>
          <p:spPr>
            <a:xfrm>
              <a:off x="4572000" y="654037"/>
              <a:ext cx="3479125" cy="41197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150" dirty="0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write_char_0 is a unique kernel function!</a:t>
              </a:r>
            </a:p>
            <a:p>
              <a:r>
                <a:rPr lang="en-GB" sz="9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It accepts a destination address as 2</a:t>
              </a:r>
              <a:r>
                <a:rPr lang="en-GB" sz="900" baseline="300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nd</a:t>
              </a:r>
              <a:r>
                <a:rPr lang="en-GB" sz="9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 argument instead of 1</a:t>
              </a:r>
              <a:r>
                <a:rPr lang="en-GB" sz="900" baseline="300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st</a:t>
              </a:r>
              <a:endParaRPr lang="en-GB" sz="9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95B281F-15BB-F564-FFF2-ADE881FF5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7920" y="700518"/>
              <a:ext cx="310358" cy="31035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2EAA2D1-5CE1-6CAD-771C-B154EF5F046A}"/>
              </a:ext>
            </a:extLst>
          </p:cNvPr>
          <p:cNvSpPr/>
          <p:nvPr/>
        </p:nvSpPr>
        <p:spPr>
          <a:xfrm>
            <a:off x="5063959" y="1680250"/>
            <a:ext cx="3461328" cy="427593"/>
          </a:xfrm>
          <a:prstGeom prst="rect">
            <a:avLst/>
          </a:prstGeom>
          <a:solidFill>
            <a:srgbClr val="FF939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dirty="0">
                <a:solidFill>
                  <a:srgbClr val="C0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The 3</a:t>
            </a:r>
            <a:r>
              <a:rPr lang="en-GB" sz="1200" baseline="30000" dirty="0">
                <a:solidFill>
                  <a:srgbClr val="C0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rd</a:t>
            </a:r>
            <a:r>
              <a:rPr lang="en-GB" sz="1200" dirty="0">
                <a:solidFill>
                  <a:srgbClr val="C0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argument is dereferenced by the kernel.</a:t>
            </a:r>
          </a:p>
          <a:p>
            <a:r>
              <a:rPr lang="en-GB" sz="900" dirty="0">
                <a:solidFill>
                  <a:srgbClr val="C0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Results in a bug check, as invalid memory is referenced?!?!?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8B979B2-D967-FA13-8E86-FBFFFB9716F7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7507611" y="1394855"/>
            <a:ext cx="580826" cy="2006802"/>
          </a:xfrm>
          <a:prstGeom prst="bentConnector2">
            <a:avLst/>
          </a:prstGeom>
          <a:ln w="25400"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29871B7E-AAD1-54E4-6199-C6B4C060F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2136" y="1732348"/>
            <a:ext cx="321116" cy="321116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777FE2C-BDAF-1CA9-77DE-90E1FDB259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3068" y="2687668"/>
            <a:ext cx="1718362" cy="1248229"/>
          </a:xfrm>
          <a:prstGeom prst="bentConnector3">
            <a:avLst>
              <a:gd name="adj1" fmla="val 26"/>
            </a:avLst>
          </a:prstGeom>
          <a:ln w="25400">
            <a:solidFill>
              <a:srgbClr val="C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C522BD3C-E315-0B23-8B2A-5DB1B0B4AC27}"/>
              </a:ext>
            </a:extLst>
          </p:cNvPr>
          <p:cNvCxnSpPr>
            <a:cxnSpLocks/>
          </p:cNvCxnSpPr>
          <p:nvPr/>
        </p:nvCxnSpPr>
        <p:spPr>
          <a:xfrm rot="10800000">
            <a:off x="6897834" y="3657601"/>
            <a:ext cx="286251" cy="278297"/>
          </a:xfrm>
          <a:prstGeom prst="bentConnector3">
            <a:avLst>
              <a:gd name="adj1" fmla="val 99999"/>
            </a:avLst>
          </a:prstGeom>
          <a:ln w="25400">
            <a:solidFill>
              <a:srgbClr val="C00000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172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898D1-E5F2-D858-D8B4-25D59A86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561" r="11995"/>
          <a:stretch/>
        </p:blipFill>
        <p:spPr>
          <a:xfrm>
            <a:off x="-1" y="0"/>
            <a:ext cx="9144000" cy="51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EBB0F-DEA9-32E0-A99A-29CE9A7F60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57366" y="3207122"/>
            <a:ext cx="2668027" cy="9389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41</a:t>
            </a:fld>
            <a:endParaRPr lang="nl-NL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1C766-BAD4-E4E1-0CE3-C0977D36C646}"/>
              </a:ext>
            </a:extLst>
          </p:cNvPr>
          <p:cNvSpPr/>
          <p:nvPr/>
        </p:nvSpPr>
        <p:spPr>
          <a:xfrm>
            <a:off x="3724103" y="1857279"/>
            <a:ext cx="6506094" cy="570036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5000"/>
            </a:schemeClr>
          </a:solidFill>
          <a:ln>
            <a:solidFill>
              <a:schemeClr val="accent1">
                <a:lumMod val="2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1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AcquireLock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[0x0][0x28][0x50+0x20] (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SomeFunctionWeDefine1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0x80002018 );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94692-0E32-6C32-36A6-A7F0E3EB4E4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01090" y="2142297"/>
            <a:ext cx="1923013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9CE97A-31B2-EA24-2720-F901FC46AB75}"/>
              </a:ext>
            </a:extLst>
          </p:cNvPr>
          <p:cNvCxnSpPr>
            <a:cxnSpLocks/>
          </p:cNvCxnSpPr>
          <p:nvPr/>
        </p:nvCxnSpPr>
        <p:spPr>
          <a:xfrm>
            <a:off x="1471352" y="3562092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C39DE9-E750-E6D6-C67E-BB41431E1ACB}"/>
              </a:ext>
            </a:extLst>
          </p:cNvPr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gradFill>
            <a:gsLst>
              <a:gs pos="89000">
                <a:schemeClr val="bg1">
                  <a:alpha val="0"/>
                </a:schemeClr>
              </a:gs>
              <a:gs pos="55000">
                <a:schemeClr val="bg1">
                  <a:alpha val="91231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FAC1D5-2E3C-7415-7575-40713B14D970}"/>
              </a:ext>
            </a:extLst>
          </p:cNvPr>
          <p:cNvSpPr/>
          <p:nvPr/>
        </p:nvSpPr>
        <p:spPr>
          <a:xfrm>
            <a:off x="2189018" y="3811767"/>
            <a:ext cx="8041179" cy="769590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10000"/>
            </a:schemeClr>
          </a:solidFill>
          <a:ln>
            <a:solidFill>
              <a:schemeClr val="accent1">
                <a:lumMod val="2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3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ReleaseLock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[0x0][0x28][0x50+0x28]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SomeFunctionWeDefine3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, 0, 0x8002018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KxWaitForSpinLockAndAcquire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568D1F7-4ADC-3124-77B4-6F004683C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7"/>
            <a:ext cx="9688872" cy="1835974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Challenge</a:t>
            </a:r>
            <a:br>
              <a:rPr lang="en-GB" sz="1200" dirty="0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- We only have two (somewhat) controllable arguments in the second function call.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Solution 🤘</a:t>
            </a:r>
            <a:b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For call 2, we call the </a:t>
            </a:r>
            <a:r>
              <a:rPr lang="en-GB" sz="1200" dirty="0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Calibri"/>
              </a:rPr>
              <a:t>write_char_0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 function.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It requires three arguments: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1: A byte to write to an address.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2: A kernel address to write that byte to.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3: A counter to increase or decrease.</a:t>
            </a:r>
            <a:br>
              <a:rPr lang="en-GB" sz="12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endParaRPr lang="en-GB" sz="1200" dirty="0">
              <a:solidFill>
                <a:schemeClr val="accent3"/>
              </a:solidFill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E02F45-A8F9-E509-9A96-F321E599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Limited arguments under control</a:t>
            </a:r>
            <a:endParaRPr lang="en-NL" sz="17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A3A424-F3A6-06BE-BBBD-BEC19112EDF2}"/>
              </a:ext>
            </a:extLst>
          </p:cNvPr>
          <p:cNvSpPr/>
          <p:nvPr/>
        </p:nvSpPr>
        <p:spPr>
          <a:xfrm>
            <a:off x="2189018" y="2972226"/>
            <a:ext cx="8041179" cy="769590"/>
          </a:xfrm>
          <a:prstGeom prst="roundRect">
            <a:avLst>
              <a:gd name="adj" fmla="val 6035"/>
            </a:avLst>
          </a:prstGeom>
          <a:solidFill>
            <a:srgbClr val="ABDCDE"/>
          </a:solidFill>
          <a:ln>
            <a:solidFill>
              <a:srgbClr val="1F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2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RemoveIrp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[0x0][0x28][0x50+0x10]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[0x0][0x30][0x8],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SomeFunctionWeDefine2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 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0x80002018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write_char_0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0x80002018 );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679D4-D794-5BE1-4888-F9905665132D}"/>
              </a:ext>
            </a:extLst>
          </p:cNvPr>
          <p:cNvCxnSpPr>
            <a:cxnSpLocks/>
          </p:cNvCxnSpPr>
          <p:nvPr/>
        </p:nvCxnSpPr>
        <p:spPr>
          <a:xfrm>
            <a:off x="1471352" y="4030280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4A5E41-F4DE-AEFD-D8A5-FB4FB4535DA5}"/>
              </a:ext>
            </a:extLst>
          </p:cNvPr>
          <p:cNvCxnSpPr>
            <a:cxnSpLocks/>
          </p:cNvCxnSpPr>
          <p:nvPr/>
        </p:nvCxnSpPr>
        <p:spPr>
          <a:xfrm>
            <a:off x="1471352" y="3570337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AA5BF0-BE4E-A039-F03F-0A720EA064A4}"/>
              </a:ext>
            </a:extLst>
          </p:cNvPr>
          <p:cNvGrpSpPr/>
          <p:nvPr/>
        </p:nvGrpSpPr>
        <p:grpSpPr>
          <a:xfrm>
            <a:off x="5530327" y="634138"/>
            <a:ext cx="3479125" cy="411974"/>
            <a:chOff x="4572000" y="654037"/>
            <a:chExt cx="3479125" cy="4119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F09BB8-9F8D-A2D9-3A4D-33866F58B2C1}"/>
                </a:ext>
              </a:extLst>
            </p:cNvPr>
            <p:cNvSpPr/>
            <p:nvPr/>
          </p:nvSpPr>
          <p:spPr>
            <a:xfrm>
              <a:off x="4572000" y="654037"/>
              <a:ext cx="3479125" cy="41197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150" dirty="0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write_char_0 is a unique kernel function!</a:t>
              </a:r>
            </a:p>
            <a:p>
              <a:r>
                <a:rPr lang="en-GB" sz="9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It accepts a destination address as 2</a:t>
              </a:r>
              <a:r>
                <a:rPr lang="en-GB" sz="900" baseline="300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nd</a:t>
              </a:r>
              <a:r>
                <a:rPr lang="en-GB" sz="9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 argument instead of 1</a:t>
              </a:r>
              <a:r>
                <a:rPr lang="en-GB" sz="900" baseline="300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st</a:t>
              </a:r>
              <a:endParaRPr lang="en-GB" sz="9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95B281F-15BB-F564-FFF2-ADE881FF5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7920" y="700518"/>
              <a:ext cx="310358" cy="310358"/>
            </a:xfrm>
            <a:prstGeom prst="rect">
              <a:avLst/>
            </a:prstGeom>
          </p:spPr>
        </p:pic>
      </p:grp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8B979B2-D967-FA13-8E86-FBFFFB9716F7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7578825" y="1466068"/>
            <a:ext cx="438399" cy="2006803"/>
          </a:xfrm>
          <a:prstGeom prst="bentConnector2">
            <a:avLst/>
          </a:prstGeom>
          <a:ln w="25400">
            <a:gradFill>
              <a:gsLst>
                <a:gs pos="0">
                  <a:srgbClr val="1F4D4E"/>
                </a:gs>
                <a:gs pos="100000">
                  <a:schemeClr val="accent3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6B9B8C6-26CA-C758-CF44-9C9CE3AA1822}"/>
              </a:ext>
            </a:extLst>
          </p:cNvPr>
          <p:cNvGrpSpPr/>
          <p:nvPr/>
        </p:nvGrpSpPr>
        <p:grpSpPr>
          <a:xfrm>
            <a:off x="5063959" y="1680250"/>
            <a:ext cx="3461328" cy="570021"/>
            <a:chOff x="5063959" y="1680250"/>
            <a:chExt cx="3461328" cy="57002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EAA2D1-5CE1-6CAD-771C-B154EF5F046A}"/>
                </a:ext>
              </a:extLst>
            </p:cNvPr>
            <p:cNvSpPr/>
            <p:nvPr/>
          </p:nvSpPr>
          <p:spPr>
            <a:xfrm>
              <a:off x="5063959" y="1680250"/>
              <a:ext cx="3461328" cy="57002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rgbClr val="1F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15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The 3</a:t>
              </a:r>
              <a:r>
                <a:rPr lang="en-GB" sz="1150" baseline="300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rd</a:t>
              </a:r>
              <a:r>
                <a:rPr lang="en-GB" sz="115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 argument is dereferenced by the kernel. </a:t>
              </a:r>
            </a:p>
            <a:p>
              <a: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We can allocate memory address 0x80002018 in our </a:t>
              </a:r>
              <a:r>
                <a:rPr lang="en-GB" sz="900" dirty="0" err="1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exploit.exe</a:t>
              </a:r>
              <a: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. </a:t>
              </a:r>
              <a:b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</a:br>
              <a: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The kernel can access it due to the internal workings of IOCTLs.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66729C-4F48-D108-0AE2-44B5864844F9}"/>
                </a:ext>
              </a:extLst>
            </p:cNvPr>
            <p:cNvSpPr txBox="1"/>
            <p:nvPr/>
          </p:nvSpPr>
          <p:spPr>
            <a:xfrm>
              <a:off x="8090960" y="1712565"/>
              <a:ext cx="4216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/>
                <a:t>👌</a:t>
              </a:r>
            </a:p>
          </p:txBody>
        </p:sp>
      </p:grp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C4A8A9B-433B-D120-F5D6-999A49CFBE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3068" y="2687668"/>
            <a:ext cx="1718362" cy="1248229"/>
          </a:xfrm>
          <a:prstGeom prst="bentConnector3">
            <a:avLst>
              <a:gd name="adj1" fmla="val 26"/>
            </a:avLst>
          </a:prstGeom>
          <a:ln w="25400">
            <a:solidFill>
              <a:schemeClr val="accent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BD74E57-4FC2-F4E9-DCA7-01A16AED0E2F}"/>
              </a:ext>
            </a:extLst>
          </p:cNvPr>
          <p:cNvCxnSpPr>
            <a:cxnSpLocks/>
          </p:cNvCxnSpPr>
          <p:nvPr/>
        </p:nvCxnSpPr>
        <p:spPr>
          <a:xfrm rot="10800000">
            <a:off x="6897834" y="3657601"/>
            <a:ext cx="286251" cy="278297"/>
          </a:xfrm>
          <a:prstGeom prst="bentConnector3">
            <a:avLst>
              <a:gd name="adj1" fmla="val 99999"/>
            </a:avLst>
          </a:prstGeom>
          <a:ln w="25400">
            <a:solidFill>
              <a:schemeClr val="accent3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022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898D1-E5F2-D858-D8B4-25D59A86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561" r="11995"/>
          <a:stretch/>
        </p:blipFill>
        <p:spPr>
          <a:xfrm>
            <a:off x="-1" y="0"/>
            <a:ext cx="9144000" cy="51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EBB0F-DEA9-32E0-A99A-29CE9A7F60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57366" y="3207122"/>
            <a:ext cx="2668027" cy="9389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42</a:t>
            </a:fld>
            <a:endParaRPr lang="nl-NL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1C766-BAD4-E4E1-0CE3-C0977D36C646}"/>
              </a:ext>
            </a:extLst>
          </p:cNvPr>
          <p:cNvSpPr/>
          <p:nvPr/>
        </p:nvSpPr>
        <p:spPr>
          <a:xfrm>
            <a:off x="3724103" y="1857279"/>
            <a:ext cx="6506094" cy="570036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5000"/>
            </a:schemeClr>
          </a:solidFill>
          <a:ln>
            <a:solidFill>
              <a:schemeClr val="accent1">
                <a:lumMod val="2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1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AcquireLock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[0x0][0x28][0x50+0x20] (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SomeFunctionWeDefine1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0x80002018 );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94692-0E32-6C32-36A6-A7F0E3EB4E4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01090" y="2142297"/>
            <a:ext cx="1923013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9CE97A-31B2-EA24-2720-F901FC46AB75}"/>
              </a:ext>
            </a:extLst>
          </p:cNvPr>
          <p:cNvCxnSpPr>
            <a:cxnSpLocks/>
          </p:cNvCxnSpPr>
          <p:nvPr/>
        </p:nvCxnSpPr>
        <p:spPr>
          <a:xfrm>
            <a:off x="1471352" y="3562092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C39DE9-E750-E6D6-C67E-BB41431E1ACB}"/>
              </a:ext>
            </a:extLst>
          </p:cNvPr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gradFill>
            <a:gsLst>
              <a:gs pos="89000">
                <a:schemeClr val="bg1">
                  <a:alpha val="0"/>
                </a:schemeClr>
              </a:gs>
              <a:gs pos="55000">
                <a:schemeClr val="bg1">
                  <a:alpha val="91231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FAC1D5-2E3C-7415-7575-40713B14D970}"/>
              </a:ext>
            </a:extLst>
          </p:cNvPr>
          <p:cNvSpPr/>
          <p:nvPr/>
        </p:nvSpPr>
        <p:spPr>
          <a:xfrm>
            <a:off x="2189018" y="3811767"/>
            <a:ext cx="8041179" cy="769590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  <a:alpha val="10000"/>
            </a:schemeClr>
          </a:solidFill>
          <a:ln>
            <a:solidFill>
              <a:schemeClr val="accent1">
                <a:lumMod val="2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3 (normally the driver defined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ReleaseLock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  <a:alpha val="1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[0x0][0x28][0x50+0x28]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SomeFunctionWeDefine3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, 0, 0x8002018 </a:t>
            </a:r>
            <a:r>
              <a:rPr lang="en-GB" sz="1100" b="1" dirty="0">
                <a:solidFill>
                  <a:srgbClr val="3D999C">
                    <a:alpha val="10000"/>
                  </a:srgbClr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KxWaitForSpinLockAndAcquire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 &amp;</a:t>
            </a:r>
            <a:r>
              <a:rPr lang="en-GB" sz="900" dirty="0" err="1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  <a:alpha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568D1F7-4ADC-3124-77B4-6F004683C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1081087"/>
            <a:ext cx="9688872" cy="1835974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Challenge</a:t>
            </a:r>
            <a:br>
              <a:rPr lang="en-GB" sz="1200" dirty="0">
                <a:solidFill>
                  <a:srgbClr val="3E999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chemeClr val="accent3"/>
                </a:solidFill>
                <a:ea typeface="Menlo" panose="020B0609030804020204" pitchFamily="49" charset="0"/>
              </a:rPr>
              <a:t>- We only have two (somewhat) controllable arguments in the second function call.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Solution 🤘</a:t>
            </a:r>
            <a:b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For call 2, we call the </a:t>
            </a:r>
            <a:r>
              <a:rPr lang="en-GB" sz="1200" dirty="0">
                <a:solidFill>
                  <a:srgbClr val="3D999C"/>
                </a:solidFill>
                <a:latin typeface="Calibri"/>
                <a:ea typeface="Menlo" panose="020B0609030804020204" pitchFamily="49" charset="0"/>
                <a:cs typeface="Calibri"/>
              </a:rPr>
              <a:t>write_char_0</a:t>
            </a: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 function.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- It requires three arguments: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1: A byte to write to an address.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2: A kernel address to write that byte to.</a:t>
            </a:r>
            <a:br>
              <a:rPr lang="en-GB" sz="12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rPr>
              <a:t>  - Arg 3: A counter to increase or decrease.</a:t>
            </a:r>
            <a:br>
              <a:rPr lang="en-GB" sz="12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</a:br>
            <a:endParaRPr lang="en-GB" sz="1200" dirty="0">
              <a:solidFill>
                <a:schemeClr val="accent3"/>
              </a:solidFill>
              <a:latin typeface="Calibri" panose="020F0502020204030204" pitchFamily="34" charset="0"/>
              <a:ea typeface="Menlo" panose="020B0609030804020204" pitchFamily="49" charset="0"/>
              <a:cs typeface="Calibri" panose="020F05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E02F45-A8F9-E509-9A96-F321E599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Limited arguments under control</a:t>
            </a:r>
            <a:endParaRPr lang="en-NL" sz="17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A3A424-F3A6-06BE-BBBD-BEC19112EDF2}"/>
              </a:ext>
            </a:extLst>
          </p:cNvPr>
          <p:cNvSpPr/>
          <p:nvPr/>
        </p:nvSpPr>
        <p:spPr>
          <a:xfrm>
            <a:off x="2189018" y="2972226"/>
            <a:ext cx="8041179" cy="769590"/>
          </a:xfrm>
          <a:prstGeom prst="roundRect">
            <a:avLst>
              <a:gd name="adj" fmla="val 6035"/>
            </a:avLst>
          </a:prstGeom>
          <a:solidFill>
            <a:srgbClr val="ABDCDE"/>
          </a:solidFill>
          <a:ln>
            <a:solidFill>
              <a:srgbClr val="1F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2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RemoveIrp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[0x0][0x28][0x50+0x10]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[0x0][0x30][0x8],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SomeFunctionWeDefine2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 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0x80002018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write_char_0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0x80002018 );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679D4-D794-5BE1-4888-F9905665132D}"/>
              </a:ext>
            </a:extLst>
          </p:cNvPr>
          <p:cNvCxnSpPr>
            <a:cxnSpLocks/>
          </p:cNvCxnSpPr>
          <p:nvPr/>
        </p:nvCxnSpPr>
        <p:spPr>
          <a:xfrm>
            <a:off x="1471352" y="4030280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4A5E41-F4DE-AEFD-D8A5-FB4FB4535DA5}"/>
              </a:ext>
            </a:extLst>
          </p:cNvPr>
          <p:cNvCxnSpPr>
            <a:cxnSpLocks/>
          </p:cNvCxnSpPr>
          <p:nvPr/>
        </p:nvCxnSpPr>
        <p:spPr>
          <a:xfrm>
            <a:off x="1471352" y="3570337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AA5BF0-BE4E-A039-F03F-0A720EA064A4}"/>
              </a:ext>
            </a:extLst>
          </p:cNvPr>
          <p:cNvGrpSpPr/>
          <p:nvPr/>
        </p:nvGrpSpPr>
        <p:grpSpPr>
          <a:xfrm>
            <a:off x="5530327" y="634138"/>
            <a:ext cx="3479125" cy="411974"/>
            <a:chOff x="4572000" y="654037"/>
            <a:chExt cx="3479125" cy="4119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F09BB8-9F8D-A2D9-3A4D-33866F58B2C1}"/>
                </a:ext>
              </a:extLst>
            </p:cNvPr>
            <p:cNvSpPr/>
            <p:nvPr/>
          </p:nvSpPr>
          <p:spPr>
            <a:xfrm>
              <a:off x="4572000" y="654037"/>
              <a:ext cx="3479125" cy="41197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150" dirty="0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write_char_0 is a unique kernel function!</a:t>
              </a:r>
            </a:p>
            <a:p>
              <a:r>
                <a:rPr lang="en-GB" sz="9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It accepts a destination address as 2</a:t>
              </a:r>
              <a:r>
                <a:rPr lang="en-GB" sz="900" baseline="300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nd</a:t>
              </a:r>
              <a:r>
                <a:rPr lang="en-GB" sz="9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 argument instead of 1</a:t>
              </a:r>
              <a:r>
                <a:rPr lang="en-GB" sz="900" baseline="30000" dirty="0">
                  <a:solidFill>
                    <a:schemeClr val="accent3"/>
                  </a:solidFill>
                  <a:latin typeface="Calibri"/>
                  <a:ea typeface="Menlo" panose="020B0609030804020204" pitchFamily="49" charset="0"/>
                  <a:cs typeface="Calibri"/>
                </a:rPr>
                <a:t>st</a:t>
              </a:r>
              <a:endParaRPr lang="en-GB" sz="900" dirty="0">
                <a:solidFill>
                  <a:schemeClr val="accent3"/>
                </a:solidFill>
                <a:latin typeface="Calibri"/>
                <a:ea typeface="Menlo" panose="020B0609030804020204" pitchFamily="49" charset="0"/>
                <a:cs typeface="Calibri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95B281F-15BB-F564-FFF2-ADE881FF5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7920" y="700518"/>
              <a:ext cx="310358" cy="310358"/>
            </a:xfrm>
            <a:prstGeom prst="rect">
              <a:avLst/>
            </a:prstGeom>
          </p:spPr>
        </p:pic>
      </p:grp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8B979B2-D967-FA13-8E86-FBFFFB9716F7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7578825" y="1466068"/>
            <a:ext cx="438399" cy="2006803"/>
          </a:xfrm>
          <a:prstGeom prst="bentConnector2">
            <a:avLst/>
          </a:prstGeom>
          <a:ln w="25400">
            <a:gradFill>
              <a:gsLst>
                <a:gs pos="0">
                  <a:srgbClr val="1F4D4E"/>
                </a:gs>
                <a:gs pos="100000">
                  <a:schemeClr val="accent3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6B9B8C6-26CA-C758-CF44-9C9CE3AA1822}"/>
              </a:ext>
            </a:extLst>
          </p:cNvPr>
          <p:cNvGrpSpPr/>
          <p:nvPr/>
        </p:nvGrpSpPr>
        <p:grpSpPr>
          <a:xfrm>
            <a:off x="5063959" y="1680250"/>
            <a:ext cx="3461328" cy="570021"/>
            <a:chOff x="5063959" y="1680250"/>
            <a:chExt cx="3461328" cy="57002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EAA2D1-5CE1-6CAD-771C-B154EF5F046A}"/>
                </a:ext>
              </a:extLst>
            </p:cNvPr>
            <p:cNvSpPr/>
            <p:nvPr/>
          </p:nvSpPr>
          <p:spPr>
            <a:xfrm>
              <a:off x="5063959" y="1680250"/>
              <a:ext cx="3461328" cy="57002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rgbClr val="1F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15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The 3</a:t>
              </a:r>
              <a:r>
                <a:rPr lang="en-GB" sz="1150" baseline="300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rd</a:t>
              </a:r>
              <a:r>
                <a:rPr lang="en-GB" sz="115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 argument is dereferenced by the kernel. </a:t>
              </a:r>
            </a:p>
            <a:p>
              <a: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We can allocate memory address 0x80002018 in our </a:t>
              </a:r>
              <a:r>
                <a:rPr lang="en-GB" sz="900" dirty="0" err="1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exploit.exe</a:t>
              </a:r>
              <a: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. </a:t>
              </a:r>
              <a:b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</a:br>
              <a: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The kernel can access it due to the internal workings of IOCTLs.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66729C-4F48-D108-0AE2-44B5864844F9}"/>
                </a:ext>
              </a:extLst>
            </p:cNvPr>
            <p:cNvSpPr txBox="1"/>
            <p:nvPr/>
          </p:nvSpPr>
          <p:spPr>
            <a:xfrm>
              <a:off x="8090960" y="1712565"/>
              <a:ext cx="4216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/>
                <a:t>👌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61858F-67AE-7869-C7F4-CF3C2557525E}"/>
              </a:ext>
            </a:extLst>
          </p:cNvPr>
          <p:cNvGrpSpPr/>
          <p:nvPr/>
        </p:nvGrpSpPr>
        <p:grpSpPr>
          <a:xfrm>
            <a:off x="2562547" y="4272551"/>
            <a:ext cx="3703085" cy="585696"/>
            <a:chOff x="5714972" y="1638833"/>
            <a:chExt cx="3703085" cy="5856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E3B1F4-E07C-73CA-75B6-4E4618AE27DA}"/>
                </a:ext>
              </a:extLst>
            </p:cNvPr>
            <p:cNvSpPr/>
            <p:nvPr/>
          </p:nvSpPr>
          <p:spPr>
            <a:xfrm>
              <a:off x="5714972" y="1638833"/>
              <a:ext cx="3695129" cy="585696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rgbClr val="1F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15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The 1</a:t>
              </a:r>
              <a:r>
                <a:rPr lang="en-GB" sz="1150" baseline="300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st</a:t>
              </a:r>
              <a:r>
                <a:rPr lang="en-GB" sz="115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 argument is the memory address of </a:t>
              </a:r>
              <a:r>
                <a:rPr lang="en-GB" sz="1150" dirty="0" err="1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OurBuffer</a:t>
              </a:r>
              <a:r>
                <a:rPr lang="en-GB" sz="115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.</a:t>
              </a:r>
            </a:p>
            <a:p>
              <a: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We can place our buffer at a specific offset. Therefore, we control the</a:t>
              </a:r>
              <a:b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</a:br>
              <a:r>
                <a:rPr lang="en-GB" sz="900" dirty="0">
                  <a:solidFill>
                    <a:schemeClr val="accent1">
                      <a:lumMod val="1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least significant byte used to write to a kernel address, by write_char_0.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A49A3A-D561-0766-BE04-E4548C1D6B69}"/>
                </a:ext>
              </a:extLst>
            </p:cNvPr>
            <p:cNvSpPr txBox="1"/>
            <p:nvPr/>
          </p:nvSpPr>
          <p:spPr>
            <a:xfrm>
              <a:off x="8996453" y="1685202"/>
              <a:ext cx="4216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/>
                <a:t>👌</a:t>
              </a:r>
            </a:p>
          </p:txBody>
        </p:sp>
      </p:grp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53ECDE3-C2C5-3D5F-D1CD-E5F87CB397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3068" y="2687668"/>
            <a:ext cx="1718362" cy="1248229"/>
          </a:xfrm>
          <a:prstGeom prst="bentConnector3">
            <a:avLst>
              <a:gd name="adj1" fmla="val 26"/>
            </a:avLst>
          </a:prstGeom>
          <a:ln w="25400">
            <a:solidFill>
              <a:schemeClr val="accent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5D5C0AD-4F23-D57F-1687-B7EFF1F2C975}"/>
              </a:ext>
            </a:extLst>
          </p:cNvPr>
          <p:cNvCxnSpPr>
            <a:cxnSpLocks/>
          </p:cNvCxnSpPr>
          <p:nvPr/>
        </p:nvCxnSpPr>
        <p:spPr>
          <a:xfrm rot="10800000">
            <a:off x="6897834" y="3657601"/>
            <a:ext cx="286251" cy="278297"/>
          </a:xfrm>
          <a:prstGeom prst="bentConnector3">
            <a:avLst>
              <a:gd name="adj1" fmla="val 99999"/>
            </a:avLst>
          </a:prstGeom>
          <a:ln w="25400">
            <a:solidFill>
              <a:schemeClr val="accent3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FAEAE93-287D-0DD0-5736-417EFEEA561E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V="1">
            <a:off x="3917213" y="3779651"/>
            <a:ext cx="614950" cy="37084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956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898D1-E5F2-D858-D8B4-25D59A86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561" r="11995"/>
          <a:stretch/>
        </p:blipFill>
        <p:spPr>
          <a:xfrm>
            <a:off x="-1" y="0"/>
            <a:ext cx="9144000" cy="51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EBB0F-DEA9-32E0-A99A-29CE9A7F60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557366" y="3207122"/>
            <a:ext cx="2668027" cy="9389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43</a:t>
            </a:fld>
            <a:endParaRPr lang="nl-NL" alt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9CE97A-31B2-EA24-2720-F901FC46AB75}"/>
              </a:ext>
            </a:extLst>
          </p:cNvPr>
          <p:cNvCxnSpPr>
            <a:cxnSpLocks/>
          </p:cNvCxnSpPr>
          <p:nvPr/>
        </p:nvCxnSpPr>
        <p:spPr>
          <a:xfrm>
            <a:off x="1471352" y="3562092"/>
            <a:ext cx="717666" cy="0"/>
          </a:xfrm>
          <a:prstGeom prst="straightConnector1">
            <a:avLst/>
          </a:prstGeom>
          <a:ln w="25400">
            <a:solidFill>
              <a:srgbClr val="1E4D4E">
                <a:alpha val="1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C39DE9-E750-E6D6-C67E-BB41431E1ACB}"/>
              </a:ext>
            </a:extLst>
          </p:cNvPr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gradFill>
            <a:gsLst>
              <a:gs pos="44000">
                <a:schemeClr val="bg1">
                  <a:alpha val="0"/>
                </a:schemeClr>
              </a:gs>
              <a:gs pos="22000">
                <a:schemeClr val="bg1">
                  <a:alpha val="91231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FAC1D5-2E3C-7415-7575-40713B14D970}"/>
              </a:ext>
            </a:extLst>
          </p:cNvPr>
          <p:cNvSpPr/>
          <p:nvPr/>
        </p:nvSpPr>
        <p:spPr>
          <a:xfrm>
            <a:off x="2189018" y="3811767"/>
            <a:ext cx="8041179" cy="769590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3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ReleaseLock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[0x0][0x28][0x50+0x28]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SomeFunctionWeDefine3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0, 0x8002018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KxWaitForSpinLockAndAcquire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E02F45-A8F9-E509-9A96-F321E599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sz="1700" cap="none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HalMakeBeep</a:t>
            </a:r>
            <a:r>
              <a:rPr lang="en-GB" dirty="0"/>
              <a:t> VS </a:t>
            </a:r>
            <a:r>
              <a:rPr lang="en-GB" sz="1700" cap="none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KeTestSpinLock</a:t>
            </a:r>
            <a:endParaRPr lang="en-NL" sz="17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A3A424-F3A6-06BE-BBBD-BEC19112EDF2}"/>
              </a:ext>
            </a:extLst>
          </p:cNvPr>
          <p:cNvSpPr/>
          <p:nvPr/>
        </p:nvSpPr>
        <p:spPr>
          <a:xfrm>
            <a:off x="2189018" y="2972226"/>
            <a:ext cx="8041179" cy="769590"/>
          </a:xfrm>
          <a:prstGeom prst="roundRect">
            <a:avLst>
              <a:gd name="adj" fmla="val 6035"/>
            </a:avLst>
          </a:prstGeom>
          <a:solidFill>
            <a:srgbClr val="ABDCDE"/>
          </a:solidFill>
          <a:ln>
            <a:solidFill>
              <a:srgbClr val="1F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2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RemoveIrp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[0x0][0x28][0x50+0x10]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[0x0][0x30][0x8],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SomeFunctionWeDefine2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 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0x80002018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write_char_0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SomeValueInOurBuffer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0x80002018 );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679D4-D794-5BE1-4888-F9905665132D}"/>
              </a:ext>
            </a:extLst>
          </p:cNvPr>
          <p:cNvCxnSpPr>
            <a:cxnSpLocks/>
          </p:cNvCxnSpPr>
          <p:nvPr/>
        </p:nvCxnSpPr>
        <p:spPr>
          <a:xfrm>
            <a:off x="1471352" y="4030280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4A5E41-F4DE-AEFD-D8A5-FB4FB4535DA5}"/>
              </a:ext>
            </a:extLst>
          </p:cNvPr>
          <p:cNvCxnSpPr>
            <a:cxnSpLocks/>
          </p:cNvCxnSpPr>
          <p:nvPr/>
        </p:nvCxnSpPr>
        <p:spPr>
          <a:xfrm>
            <a:off x="1471352" y="3570337"/>
            <a:ext cx="717666" cy="0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1C766-BAD4-E4E1-0CE3-C0977D36C646}"/>
              </a:ext>
            </a:extLst>
          </p:cNvPr>
          <p:cNvSpPr/>
          <p:nvPr/>
        </p:nvSpPr>
        <p:spPr>
          <a:xfrm>
            <a:off x="3724103" y="1778588"/>
            <a:ext cx="6506094" cy="769589"/>
          </a:xfrm>
          <a:prstGeom prst="roundRect">
            <a:avLst>
              <a:gd name="adj" fmla="val 6035"/>
            </a:avLst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// Call 1 (normally the driver defined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AcquireLock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callback</a:t>
            </a:r>
            <a:r>
              <a:rPr lang="en-GB" sz="11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[0x0][0x28][0x50+0x20] (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SystemBuffer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[0x0][0x28][0x50], 0, 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ioctl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  <a:p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// SomeFunctionWeDefine1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 &amp;</a:t>
            </a:r>
            <a:r>
              <a:rPr lang="en-GB" sz="1100" dirty="0" err="1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1100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, 0, 0x80002018 </a:t>
            </a:r>
            <a:r>
              <a:rPr lang="en-GB" sz="1100" b="1" dirty="0">
                <a:solidFill>
                  <a:srgbClr val="3D999C"/>
                </a:solidFill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KeTestSpinLock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 &amp;</a:t>
            </a:r>
            <a:r>
              <a:rPr lang="en-GB" sz="900" dirty="0" err="1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SomeAddressToOurBuffer</a:t>
            </a:r>
            <a:r>
              <a:rPr lang="en-GB" sz="9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94692-0E32-6C32-36A6-A7F0E3EB4E4E}"/>
              </a:ext>
            </a:extLst>
          </p:cNvPr>
          <p:cNvCxnSpPr>
            <a:cxnSpLocks/>
          </p:cNvCxnSpPr>
          <p:nvPr/>
        </p:nvCxnSpPr>
        <p:spPr>
          <a:xfrm>
            <a:off x="1781092" y="2145543"/>
            <a:ext cx="1943011" cy="9889"/>
          </a:xfrm>
          <a:prstGeom prst="straightConnector1">
            <a:avLst/>
          </a:prstGeom>
          <a:ln w="25400">
            <a:solidFill>
              <a:srgbClr val="1E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599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44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One more thing: </a:t>
            </a:r>
            <a:r>
              <a:rPr lang="en-GB" sz="18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write_char_0</a:t>
            </a:r>
            <a:r>
              <a:rPr lang="en-GB" b="1" i="1" dirty="0"/>
              <a:t> </a:t>
            </a:r>
            <a:r>
              <a:rPr lang="en-GB" dirty="0"/>
              <a:t>is not an exported function</a:t>
            </a:r>
            <a:endParaRPr lang="en-NL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410839C-A7E2-6931-6EF3-92F1D2C9D5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325" y="927407"/>
            <a:ext cx="8215296" cy="363512"/>
          </a:xfrm>
        </p:spPr>
        <p:txBody>
          <a:bodyPr/>
          <a:lstStyle/>
          <a:p>
            <a:r>
              <a:rPr lang="en-NL" dirty="0"/>
              <a:t>We introduce: Kernel Egg Hunting </a:t>
            </a:r>
            <a:r>
              <a:rPr lang="en-NL" dirty="0">
                <a:sym typeface="Wingdings" pitchFamily="2" charset="2"/>
              </a:rPr>
              <a:t> </a:t>
            </a:r>
            <a:r>
              <a:rPr lang="en-NL" dirty="0"/>
              <a:t> </a:t>
            </a:r>
            <a:endParaRPr lang="en-NL" sz="1600" dirty="0"/>
          </a:p>
          <a:p>
            <a:endParaRPr lang="nl-NL" sz="1200" dirty="0">
              <a:solidFill>
                <a:schemeClr val="accent3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5C271A-B321-BABD-3B40-862BA042C989}"/>
              </a:ext>
            </a:extLst>
          </p:cNvPr>
          <p:cNvGrpSpPr/>
          <p:nvPr/>
        </p:nvGrpSpPr>
        <p:grpSpPr>
          <a:xfrm>
            <a:off x="541324" y="1414371"/>
            <a:ext cx="8215296" cy="3229191"/>
            <a:chOff x="537758" y="1601321"/>
            <a:chExt cx="8215296" cy="3229191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B5CD94D-EB47-94C3-1CAF-213283519619}"/>
                </a:ext>
              </a:extLst>
            </p:cNvPr>
            <p:cNvSpPr/>
            <p:nvPr/>
          </p:nvSpPr>
          <p:spPr>
            <a:xfrm>
              <a:off x="537758" y="1727374"/>
              <a:ext cx="8215296" cy="3103138"/>
            </a:xfrm>
            <a:prstGeom prst="roundRect">
              <a:avLst>
                <a:gd name="adj" fmla="val 3052"/>
              </a:avLst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// Find offset of write_char_0 in </a:t>
              </a:r>
              <a:r>
                <a:rPr lang="en-GB" sz="1400" dirty="0" err="1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ntoskrnl.exe</a:t>
              </a:r>
              <a:endPara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endParaRPr>
            </a:p>
            <a:p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// Use a ‘mask’ and a ‘byte sequence’ to search for the offset</a:t>
              </a:r>
            </a:p>
            <a:p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uint64_t write_char_0_offset = 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findFunctionOffsetInImageByByteSequence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</a:p>
            <a:p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"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ntoskrnl.exe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", </a:t>
              </a:r>
            </a:p>
            <a:p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"\x8B\x42\x18</a:t>
              </a:r>
              <a:r>
                <a:rPr lang="en-GB" sz="1100" b="1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\x00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\x0F\xB7\xC9</a:t>
              </a:r>
              <a:r>
                <a:rPr lang="en-GB" sz="1100" b="1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\x00\x00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\x74\x07\x48\x83\x7A\x10\x0A", </a:t>
              </a:r>
            </a:p>
            <a:p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"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xxx</a:t>
              </a:r>
              <a:r>
                <a:rPr lang="en-GB" sz="1100" b="1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?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xxx</a:t>
              </a:r>
              <a:r>
                <a:rPr lang="en-GB" sz="1100" b="1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??</a:t>
              </a:r>
              <a:r>
                <a:rPr lang="en-GB" sz="1100" dirty="0" err="1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xxxxxxx</a:t>
              </a:r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”</a:t>
              </a:r>
            </a:p>
            <a:p>
              <a:r>
                <a:rPr lang="en-GB" sz="1100" dirty="0">
                  <a:solidFill>
                    <a:schemeClr val="accent1">
                      <a:lumMod val="1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</a:t>
              </a:r>
            </a:p>
            <a:p>
              <a:endParaRPr lang="en-GB" sz="1100" dirty="0">
                <a:solidFill>
                  <a:schemeClr val="accent1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F6FCBD-B1E2-1560-3B4D-C980541774FD}"/>
                </a:ext>
              </a:extLst>
            </p:cNvPr>
            <p:cNvSpPr txBox="1"/>
            <p:nvPr/>
          </p:nvSpPr>
          <p:spPr>
            <a:xfrm>
              <a:off x="568494" y="1601321"/>
              <a:ext cx="4879486" cy="1206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9217: </a:t>
              </a:r>
              <a:r>
                <a:rPr lang="en-GB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our_exploit.exe</a:t>
              </a:r>
              <a:endParaRPr lang="en-GB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794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45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r="11315" b="12902"/>
          <a:stretch/>
        </p:blipFill>
        <p:spPr>
          <a:xfrm>
            <a:off x="0" y="1565515"/>
            <a:ext cx="9144000" cy="31038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E9DEF4-E50B-B604-8EA1-615469092E72}"/>
              </a:ext>
            </a:extLst>
          </p:cNvPr>
          <p:cNvSpPr txBox="1"/>
          <p:nvPr/>
        </p:nvSpPr>
        <p:spPr>
          <a:xfrm>
            <a:off x="0" y="482003"/>
            <a:ext cx="9144000" cy="99949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LET’S TEST IT</a:t>
            </a:r>
            <a:b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GB" sz="192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ON THE LATEST VPN-CLIENT VERSION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73634D-AD44-7782-1168-CD4D2AEA9B4F}"/>
              </a:ext>
            </a:extLst>
          </p:cNvPr>
          <p:cNvGrpSpPr/>
          <p:nvPr/>
        </p:nvGrpSpPr>
        <p:grpSpPr>
          <a:xfrm flipH="1">
            <a:off x="7002523" y="3646229"/>
            <a:ext cx="819150" cy="729448"/>
            <a:chOff x="381000" y="3618598"/>
            <a:chExt cx="819150" cy="7294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98BE47-B12D-CCA5-DACE-72EF082A77A7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5185DD-4819-1A62-3C99-F1ADADFCFF47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426E2B-EDC9-314A-6DF1-687A76E6FA98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32AB725-0684-8215-EA43-35116D476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E9D80C6-4D3F-42CF-5609-166717E7D2DE}"/>
              </a:ext>
            </a:extLst>
          </p:cNvPr>
          <p:cNvGrpSpPr/>
          <p:nvPr/>
        </p:nvGrpSpPr>
        <p:grpSpPr>
          <a:xfrm>
            <a:off x="7002523" y="3632829"/>
            <a:ext cx="819150" cy="729448"/>
            <a:chOff x="381000" y="3618598"/>
            <a:chExt cx="819150" cy="7294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4A6571-083C-C7DC-4F72-B546DC4B4ACA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6EA9FF-AA38-166A-0A78-C526FDC9D874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876CB-DB47-68C6-9D4A-C3A7EF527377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E198134-DB3A-B24B-3040-5FAA050EB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794A6F4-463E-0DB8-E9BF-9691FBEAE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65" y="1699768"/>
            <a:ext cx="4089269" cy="320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35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46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r="11315" b="12902"/>
          <a:stretch/>
        </p:blipFill>
        <p:spPr>
          <a:xfrm>
            <a:off x="0" y="1565515"/>
            <a:ext cx="9144000" cy="31038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73634D-AD44-7782-1168-CD4D2AEA9B4F}"/>
              </a:ext>
            </a:extLst>
          </p:cNvPr>
          <p:cNvGrpSpPr/>
          <p:nvPr/>
        </p:nvGrpSpPr>
        <p:grpSpPr>
          <a:xfrm flipH="1">
            <a:off x="7002523" y="3646229"/>
            <a:ext cx="819150" cy="729448"/>
            <a:chOff x="381000" y="3618598"/>
            <a:chExt cx="819150" cy="7294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98BE47-B12D-CCA5-DACE-72EF082A77A7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5185DD-4819-1A62-3C99-F1ADADFCFF47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426E2B-EDC9-314A-6DF1-687A76E6FA98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32AB725-0684-8215-EA43-35116D476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B30D2DE-5991-720E-49AA-188DDB810597}"/>
              </a:ext>
            </a:extLst>
          </p:cNvPr>
          <p:cNvSpPr txBox="1"/>
          <p:nvPr/>
        </p:nvSpPr>
        <p:spPr>
          <a:xfrm>
            <a:off x="0" y="482003"/>
            <a:ext cx="9144000" cy="99949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LATEST DRIVER</a:t>
            </a:r>
            <a:b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GB" sz="192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IS A DISABLED SERVICE…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D35689-65E5-1974-D8BE-95EF8A7D32FC}"/>
              </a:ext>
            </a:extLst>
          </p:cNvPr>
          <p:cNvGrpSpPr/>
          <p:nvPr/>
        </p:nvGrpSpPr>
        <p:grpSpPr>
          <a:xfrm>
            <a:off x="186284" y="1571849"/>
            <a:ext cx="8771431" cy="1971558"/>
            <a:chOff x="165423" y="1577451"/>
            <a:chExt cx="8771431" cy="1971558"/>
          </a:xfrm>
        </p:grpSpPr>
        <p:pic>
          <p:nvPicPr>
            <p:cNvPr id="14" name="Picture 13" descr="A person in a red shirt&#10;&#10;Description automatically generated">
              <a:extLst>
                <a:ext uri="{FF2B5EF4-FFF2-40B4-BE49-F238E27FC236}">
                  <a16:creationId xmlns:a16="http://schemas.microsoft.com/office/drawing/2014/main" id="{145018E7-A08C-2D01-1E1A-979D0E37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09" y="1577451"/>
              <a:ext cx="2628745" cy="1971558"/>
            </a:xfrm>
            <a:prstGeom prst="rect">
              <a:avLst/>
            </a:prstGeom>
            <a:ln w="25400">
              <a:solidFill>
                <a:schemeClr val="accent3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C041E5-D287-B33E-BF18-8C0132FFA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423" y="1579932"/>
              <a:ext cx="5925411" cy="1965641"/>
            </a:xfrm>
            <a:prstGeom prst="rect">
              <a:avLst/>
            </a:prstGeom>
            <a:ln w="25400">
              <a:solidFill>
                <a:schemeClr val="accent3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5D3C60-5B32-3BC0-F0CA-6CC4DA289952}"/>
              </a:ext>
            </a:extLst>
          </p:cNvPr>
          <p:cNvGrpSpPr/>
          <p:nvPr/>
        </p:nvGrpSpPr>
        <p:grpSpPr>
          <a:xfrm>
            <a:off x="7002523" y="3632977"/>
            <a:ext cx="819150" cy="729448"/>
            <a:chOff x="381000" y="3618598"/>
            <a:chExt cx="819150" cy="7294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067A95-13B1-93E8-55B2-9AC9D70E184E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264AE88-35FD-434F-ECBC-4243E18E3734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1908-423A-3C1C-A56C-0C4D88320C70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BC8A8757-CE28-D6BE-DD11-85B24F2E8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7252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86406 0.0037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1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47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en-GB" dirty="0"/>
              <a:t>Ivanti presents… </a:t>
            </a:r>
            <a:r>
              <a:rPr lang="en-GB" sz="1800" cap="none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PulseLauncher.exe</a:t>
            </a:r>
            <a:endParaRPr lang="en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5C271A-B321-BABD-3B40-862BA042C989}"/>
              </a:ext>
            </a:extLst>
          </p:cNvPr>
          <p:cNvGrpSpPr/>
          <p:nvPr/>
        </p:nvGrpSpPr>
        <p:grpSpPr>
          <a:xfrm>
            <a:off x="541324" y="1000903"/>
            <a:ext cx="8215296" cy="1161851"/>
            <a:chOff x="537758" y="1187853"/>
            <a:chExt cx="8215296" cy="1161851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B5CD94D-EB47-94C3-1CAF-213283519619}"/>
                </a:ext>
              </a:extLst>
            </p:cNvPr>
            <p:cNvSpPr/>
            <p:nvPr/>
          </p:nvSpPr>
          <p:spPr>
            <a:xfrm>
              <a:off x="537758" y="1308523"/>
              <a:ext cx="8215296" cy="1041181"/>
            </a:xfrm>
            <a:prstGeom prst="roundRect">
              <a:avLst>
                <a:gd name="adj" fmla="val 3052"/>
              </a:avLst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  <a:ea typeface="Menlo" panose="020B0609030804020204" pitchFamily="49" charset="0"/>
                  <a:cs typeface="Calibri" panose="020F0502020204030204" pitchFamily="34" charset="0"/>
                </a:rPr>
                <a:t>// Ivanti automatically starts the vulnerable kernel driver when connected to a VPN server which has specific functions that require the vulnerable kernel driver.</a:t>
              </a:r>
            </a:p>
            <a:p>
              <a:endParaRPr lang="en-GB" sz="1400" dirty="0">
                <a:solidFill>
                  <a:schemeClr val="accent1">
                    <a:lumMod val="50000"/>
                  </a:schemeClr>
                </a:solidFill>
                <a:ea typeface="Menlo" panose="020B0609030804020204" pitchFamily="49" charset="0"/>
                <a:cs typeface="Calibri" panose="020F0502020204030204" pitchFamily="34" charset="0"/>
              </a:endParaRPr>
            </a:p>
            <a:p>
              <a:r>
                <a:rPr lang="en-GB" sz="1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"%</a:t>
              </a:r>
              <a:r>
                <a:rPr lang="en-GB" sz="10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programfiles</a:t>
              </a:r>
              <a:r>
                <a:rPr lang="en-GB" sz="1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(x86)%\Common Files\Pulse Secure\Integration\</a:t>
              </a:r>
              <a:r>
                <a:rPr lang="en-GB" sz="10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PulseLauncher.exe</a:t>
              </a:r>
              <a:r>
                <a:rPr lang="en-GB" sz="1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 -</a:t>
              </a:r>
              <a:r>
                <a:rPr lang="en-GB" sz="10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url</a:t>
              </a:r>
              <a:r>
                <a:rPr lang="en-GB" sz="1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our-rogue-</a:t>
              </a:r>
              <a:r>
                <a:rPr lang="en-GB" sz="10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vpn.com</a:t>
              </a:r>
              <a:endParaRPr lang="en-GB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F6FCBD-B1E2-1560-3B4D-C980541774FD}"/>
                </a:ext>
              </a:extLst>
            </p:cNvPr>
            <p:cNvSpPr txBox="1"/>
            <p:nvPr/>
          </p:nvSpPr>
          <p:spPr>
            <a:xfrm>
              <a:off x="569562" y="1187853"/>
              <a:ext cx="4879486" cy="1206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9217: </a:t>
              </a:r>
              <a:r>
                <a:rPr lang="en-GB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our_exploit.exe</a:t>
              </a:r>
              <a:endParaRPr lang="en-GB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7637A-CAF5-D2B3-6DC5-8DCBC5AE00DC}"/>
              </a:ext>
            </a:extLst>
          </p:cNvPr>
          <p:cNvGrpSpPr/>
          <p:nvPr/>
        </p:nvGrpSpPr>
        <p:grpSpPr>
          <a:xfrm>
            <a:off x="2078837" y="3260035"/>
            <a:ext cx="3479125" cy="818984"/>
            <a:chOff x="4572000" y="319336"/>
            <a:chExt cx="3479125" cy="8189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4D7A6C-9E8B-E572-C20B-66690C3EC961}"/>
                </a:ext>
              </a:extLst>
            </p:cNvPr>
            <p:cNvSpPr/>
            <p:nvPr/>
          </p:nvSpPr>
          <p:spPr>
            <a:xfrm>
              <a:off x="4572000" y="319336"/>
              <a:ext cx="3479125" cy="81898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150" dirty="0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We create a rogue VPN server with a config that requires the vulnerable driver to start.</a:t>
              </a:r>
              <a:br>
                <a:rPr lang="en-GB" sz="1150" dirty="0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</a:br>
              <a:br>
                <a:rPr lang="en-GB" sz="1150" dirty="0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</a:br>
              <a:r>
                <a:rPr lang="en-GB" sz="1150" dirty="0">
                  <a:solidFill>
                    <a:schemeClr val="accent3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Then we connect to it…</a:t>
              </a:r>
              <a:endParaRPr lang="en-GB" sz="900" dirty="0">
                <a:solidFill>
                  <a:schemeClr val="accent3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7AD34DD-C415-0160-3195-8B46B81D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19" y="549666"/>
              <a:ext cx="310358" cy="310358"/>
            </a:xfrm>
            <a:prstGeom prst="rect">
              <a:avLst/>
            </a:prstGeom>
          </p:spPr>
        </p:pic>
      </p:grp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9564B0B-B20E-6123-E3F6-44A507A6C76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57962" y="2023980"/>
            <a:ext cx="2003728" cy="1645547"/>
          </a:xfrm>
          <a:prstGeom prst="bentConnector3">
            <a:avLst>
              <a:gd name="adj1" fmla="val 100000"/>
            </a:avLst>
          </a:prstGeom>
          <a:ln w="25400">
            <a:gradFill>
              <a:gsLst>
                <a:gs pos="0">
                  <a:srgbClr val="1F4D4E"/>
                </a:gs>
                <a:gs pos="100000">
                  <a:schemeClr val="accent3"/>
                </a:gs>
              </a:gsLst>
              <a:lin ang="5400000" scaled="1"/>
            </a:gra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499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48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r="11315" b="12902"/>
          <a:stretch/>
        </p:blipFill>
        <p:spPr>
          <a:xfrm>
            <a:off x="0" y="1565515"/>
            <a:ext cx="9144000" cy="31038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E9DEF4-E50B-B604-8EA1-615469092E72}"/>
              </a:ext>
            </a:extLst>
          </p:cNvPr>
          <p:cNvSpPr txBox="1"/>
          <p:nvPr/>
        </p:nvSpPr>
        <p:spPr>
          <a:xfrm>
            <a:off x="0" y="482002"/>
            <a:ext cx="9144000" cy="316422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LET’S TEST IT</a:t>
            </a:r>
            <a:b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GB" sz="192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AGAIN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73634D-AD44-7782-1168-CD4D2AEA9B4F}"/>
              </a:ext>
            </a:extLst>
          </p:cNvPr>
          <p:cNvGrpSpPr/>
          <p:nvPr/>
        </p:nvGrpSpPr>
        <p:grpSpPr>
          <a:xfrm>
            <a:off x="7002523" y="3646229"/>
            <a:ext cx="819150" cy="729448"/>
            <a:chOff x="381000" y="3618598"/>
            <a:chExt cx="819150" cy="7294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98BE47-B12D-CCA5-DACE-72EF082A77A7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5185DD-4819-1A62-3C99-F1ADADFCFF47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426E2B-EDC9-314A-6DF1-687A76E6FA98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32AB725-0684-8215-EA43-35116D476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9862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49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nl-NL" dirty="0"/>
              <a:t>WRITE </a:t>
            </a:r>
            <a:r>
              <a:rPr lang="en-GB" sz="18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0x41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address</a:t>
            </a:r>
            <a:r>
              <a:rPr lang="nl-NL" dirty="0"/>
              <a:t> </a:t>
            </a:r>
            <a:r>
              <a:rPr lang="en-GB" sz="18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0xfffff78000000000</a:t>
            </a:r>
            <a:endParaRPr lang="en-NL" dirty="0">
              <a:solidFill>
                <a:srgbClr val="1F4D4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B82A8-AB29-978B-7757-9646621B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4" y="957166"/>
            <a:ext cx="5462054" cy="30560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383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5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r="11315" b="12902"/>
          <a:stretch/>
        </p:blipFill>
        <p:spPr>
          <a:xfrm>
            <a:off x="1804" y="1565515"/>
            <a:ext cx="9144000" cy="310385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043D9EF-7F76-BF15-7F86-81555B375A2E}"/>
              </a:ext>
            </a:extLst>
          </p:cNvPr>
          <p:cNvGrpSpPr/>
          <p:nvPr/>
        </p:nvGrpSpPr>
        <p:grpSpPr>
          <a:xfrm>
            <a:off x="3318096" y="3672097"/>
            <a:ext cx="819150" cy="729448"/>
            <a:chOff x="381000" y="3618598"/>
            <a:chExt cx="819150" cy="72944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E962DD-8CB3-F7C0-057D-AC45AC0AA346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F8E9A7-F4EE-1CB7-4F91-646B69A2AA0E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F5E66F-872E-D971-0796-01E16AE9EF35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FF0FC7B5-2229-73BC-2289-A7EC05229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41E7061D-4791-6DCD-0F87-BFDDDA88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5" y="614485"/>
            <a:ext cx="6181344" cy="230188"/>
          </a:xfrm>
        </p:spPr>
        <p:txBody>
          <a:bodyPr/>
          <a:lstStyle/>
          <a:p>
            <a:r>
              <a:rPr lang="en-GB" dirty="0"/>
              <a:t>H</a:t>
            </a:r>
            <a:r>
              <a:rPr lang="en-NL" dirty="0"/>
              <a:t>ow we encountered this specific driver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0B1C0EC-DCDC-F2E2-1E22-D7C5706A927D}"/>
              </a:ext>
            </a:extLst>
          </p:cNvPr>
          <p:cNvSpPr txBox="1">
            <a:spLocks/>
          </p:cNvSpPr>
          <p:nvPr/>
        </p:nvSpPr>
        <p:spPr>
          <a:xfrm>
            <a:off x="541325" y="1081087"/>
            <a:ext cx="4747566" cy="19298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4213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defRPr>
            </a:lvl1pPr>
            <a:lvl2pPr marL="0" indent="0" algn="l" defTabSz="684213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Tx/>
              <a:buNone/>
              <a:defRPr sz="1400" kern="1200">
                <a:solidFill>
                  <a:srgbClr val="415A6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 marL="144000" indent="-144000" algn="l" defTabSz="684213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rgbClr val="415A6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 marL="3175" indent="1368425" algn="l" defTabSz="684213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defRPr sz="1300" kern="120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 algn="l" defTabSz="684213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defRPr sz="1100" kern="1200">
                <a:solidFill>
                  <a:srgbClr val="415A69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  <a:lvl6pPr marL="136849" indent="-13684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199" b="0" i="0" kern="1200">
                <a:solidFill>
                  <a:schemeClr val="accent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6pPr>
            <a:lvl7pPr marL="266558" indent="-12970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Font typeface="Kalinga" panose="020B0502040204020203" pitchFamily="34" charset="0"/>
              <a:buChar char="−"/>
              <a:defRPr sz="1199" b="0" i="0" kern="1200">
                <a:solidFill>
                  <a:schemeClr val="accent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7pPr>
            <a:lvl8pPr marL="357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199" b="0" i="0" kern="1200">
                <a:solidFill>
                  <a:schemeClr val="accent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8pPr>
            <a:lvl9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349" b="0" i="0" kern="120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VPN software (client) </a:t>
            </a:r>
            <a:r>
              <a:rPr lang="en-GB" sz="1400" dirty="0">
                <a:solidFill>
                  <a:schemeClr val="accent3"/>
                </a:solidFill>
              </a:rPr>
              <a:t>used by one of our customers.</a:t>
            </a:r>
            <a:r>
              <a:rPr lang="en-GB" sz="1800" dirty="0">
                <a:solidFill>
                  <a:schemeClr val="accent3"/>
                </a:solidFill>
              </a:rPr>
              <a:t> </a:t>
            </a:r>
            <a:br>
              <a:rPr lang="en-GB" sz="1800" dirty="0">
                <a:solidFill>
                  <a:schemeClr val="accent3"/>
                </a:solidFill>
              </a:rPr>
            </a:br>
            <a:r>
              <a:rPr lang="en-GB" sz="100" dirty="0">
                <a:solidFill>
                  <a:schemeClr val="accent3"/>
                </a:solidFill>
              </a:rPr>
              <a:t> </a:t>
            </a:r>
            <a:br>
              <a:rPr lang="en-GB" sz="1800" dirty="0">
                <a:solidFill>
                  <a:schemeClr val="accent3"/>
                </a:solidFill>
              </a:rPr>
            </a:br>
            <a:r>
              <a:rPr lang="en-GB" sz="1100" dirty="0">
                <a:solidFill>
                  <a:schemeClr val="accent3"/>
                </a:solidFill>
              </a:rPr>
              <a:t>- Connects to VPN server in enterprise network.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Found on disk </a:t>
            </a:r>
            <a:r>
              <a:rPr lang="en-GB" sz="1400" dirty="0">
                <a:solidFill>
                  <a:schemeClr val="accent3"/>
                </a:solidFill>
              </a:rPr>
              <a:t>during a red teaming engagement.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Interesting name</a:t>
            </a:r>
            <a:r>
              <a:rPr lang="en-GB" sz="1400" dirty="0">
                <a:solidFill>
                  <a:schemeClr val="accent3"/>
                </a:solidFill>
              </a:rPr>
              <a:t>; </a:t>
            </a:r>
            <a:r>
              <a:rPr lang="en-GB" sz="1400" dirty="0" err="1">
                <a:solidFill>
                  <a:schemeClr val="accent3"/>
                </a:solidFill>
              </a:rPr>
              <a:t>jnprTdi.sys</a:t>
            </a:r>
            <a:r>
              <a:rPr lang="en-GB" sz="1400" dirty="0">
                <a:solidFill>
                  <a:schemeClr val="accent3"/>
                </a:solidFill>
              </a:rPr>
              <a:t> </a:t>
            </a:r>
            <a:r>
              <a:rPr lang="en-GB" sz="1100" dirty="0">
                <a:solidFill>
                  <a:schemeClr val="accent3"/>
                </a:solidFill>
              </a:rPr>
              <a:t>(‘</a:t>
            </a:r>
            <a:r>
              <a:rPr lang="en-GB" sz="1100" dirty="0" err="1">
                <a:solidFill>
                  <a:schemeClr val="accent3"/>
                </a:solidFill>
              </a:rPr>
              <a:t>jn</a:t>
            </a:r>
            <a:r>
              <a:rPr lang="en-GB" sz="1100" dirty="0">
                <a:solidFill>
                  <a:schemeClr val="accent3"/>
                </a:solidFill>
              </a:rPr>
              <a:t>’ for Juniper Networks?)</a:t>
            </a:r>
            <a:r>
              <a:rPr lang="en-GB" sz="1400" dirty="0">
                <a:solidFill>
                  <a:schemeClr val="accent3"/>
                </a:solidFill>
              </a:rPr>
              <a:t>.</a:t>
            </a:r>
            <a:br>
              <a:rPr lang="en-GB" sz="1400" dirty="0">
                <a:solidFill>
                  <a:schemeClr val="accent3"/>
                </a:solidFill>
              </a:rPr>
            </a:br>
            <a:r>
              <a:rPr lang="en-GB" sz="300" dirty="0">
                <a:solidFill>
                  <a:schemeClr val="accent3"/>
                </a:solidFill>
              </a:rPr>
              <a:t> </a:t>
            </a:r>
            <a:br>
              <a:rPr lang="en-GB" sz="1400" dirty="0">
                <a:solidFill>
                  <a:schemeClr val="accent3"/>
                </a:solidFill>
              </a:rPr>
            </a:br>
            <a:r>
              <a:rPr lang="en-GB" sz="1100" dirty="0">
                <a:solidFill>
                  <a:schemeClr val="accent3"/>
                </a:solidFill>
              </a:rPr>
              <a:t>- Juniper Networks &amp; Junos Pulse created a new company.</a:t>
            </a:r>
            <a:br>
              <a:rPr lang="en-GB" sz="1100" dirty="0">
                <a:solidFill>
                  <a:schemeClr val="accent3"/>
                </a:solidFill>
              </a:rPr>
            </a:br>
            <a:r>
              <a:rPr lang="en-GB" sz="1100" dirty="0">
                <a:solidFill>
                  <a:schemeClr val="accent3"/>
                </a:solidFill>
              </a:rPr>
              <a:t>- It was called Pulse Secure, with its corresponding VPN product.</a:t>
            </a:r>
            <a:br>
              <a:rPr lang="en-GB" sz="1100" dirty="0">
                <a:solidFill>
                  <a:schemeClr val="accent3"/>
                </a:solidFill>
              </a:rPr>
            </a:br>
            <a:r>
              <a:rPr lang="en-GB" sz="1100" dirty="0">
                <a:solidFill>
                  <a:schemeClr val="accent3"/>
                </a:solidFill>
              </a:rPr>
              <a:t>- Ivanti acquired Pulse Secure VPN in 2020.</a:t>
            </a:r>
            <a:endParaRPr lang="en-GB" dirty="0">
              <a:solidFill>
                <a:schemeClr val="accent3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1400" dirty="0">
              <a:solidFill>
                <a:schemeClr val="accent3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B0967F-CD00-223D-B379-6A40C3808CCB}"/>
              </a:ext>
            </a:extLst>
          </p:cNvPr>
          <p:cNvSpPr/>
          <p:nvPr/>
        </p:nvSpPr>
        <p:spPr>
          <a:xfrm>
            <a:off x="4137246" y="3868726"/>
            <a:ext cx="1151644" cy="388720"/>
          </a:xfrm>
          <a:prstGeom prst="rect">
            <a:avLst/>
          </a:prstGeom>
          <a:gradFill>
            <a:gsLst>
              <a:gs pos="0">
                <a:srgbClr val="1F1F1F">
                  <a:alpha val="61109"/>
                </a:srgbClr>
              </a:gs>
              <a:gs pos="100000">
                <a:srgbClr val="1F1F1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7A9020AD-F881-BC83-B948-E838D2A51BD5}"/>
              </a:ext>
            </a:extLst>
          </p:cNvPr>
          <p:cNvSpPr/>
          <p:nvPr/>
        </p:nvSpPr>
        <p:spPr>
          <a:xfrm rot="11806613">
            <a:off x="2762390" y="53957"/>
            <a:ext cx="3919067" cy="4237197"/>
          </a:xfrm>
          <a:prstGeom prst="arc">
            <a:avLst>
              <a:gd name="adj1" fmla="val 2190209"/>
              <a:gd name="adj2" fmla="val 16024166"/>
            </a:avLst>
          </a:prstGeom>
          <a:ln w="15875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6000">
                  <a:schemeClr val="accent2"/>
                </a:gs>
              </a:gsLst>
              <a:lin ang="5400000" scaled="1"/>
            </a:gra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45BAC4A-227D-A964-B3CD-08340EC818C5}"/>
              </a:ext>
            </a:extLst>
          </p:cNvPr>
          <p:cNvSpPr/>
          <p:nvPr/>
        </p:nvSpPr>
        <p:spPr>
          <a:xfrm>
            <a:off x="2165492" y="2948775"/>
            <a:ext cx="2940026" cy="531111"/>
          </a:xfrm>
          <a:prstGeom prst="roundRect">
            <a:avLst>
              <a:gd name="adj" fmla="val 965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4098" name="Picture 2" descr="User-added image">
            <a:extLst>
              <a:ext uri="{FF2B5EF4-FFF2-40B4-BE49-F238E27FC236}">
                <a16:creationId xmlns:a16="http://schemas.microsoft.com/office/drawing/2014/main" id="{A786CC75-B62F-616C-87AF-D90986BC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743" y="1468018"/>
            <a:ext cx="1626226" cy="21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1ED03F4-EE1D-F4D5-828C-9F3A14A0AE19}"/>
              </a:ext>
            </a:extLst>
          </p:cNvPr>
          <p:cNvGrpSpPr/>
          <p:nvPr/>
        </p:nvGrpSpPr>
        <p:grpSpPr>
          <a:xfrm>
            <a:off x="1934424" y="3146267"/>
            <a:ext cx="3778045" cy="393385"/>
            <a:chOff x="1327473" y="3017637"/>
            <a:chExt cx="3778045" cy="393385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2EAAE99D-4C2B-A6A8-7829-90467AF18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77834" y="3017637"/>
              <a:ext cx="927684" cy="393385"/>
            </a:xfrm>
            <a:prstGeom prst="rect">
              <a:avLst/>
            </a:prstGeom>
          </p:spPr>
        </p:pic>
        <p:pic>
          <p:nvPicPr>
            <p:cNvPr id="37" name="Picture 36" descr="A green and black text&#10;&#10;Description automatically generated">
              <a:extLst>
                <a:ext uri="{FF2B5EF4-FFF2-40B4-BE49-F238E27FC236}">
                  <a16:creationId xmlns:a16="http://schemas.microsoft.com/office/drawing/2014/main" id="{9E55BD98-030C-38AE-EB07-2434E050F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26" r="3122"/>
            <a:stretch/>
          </p:blipFill>
          <p:spPr>
            <a:xfrm>
              <a:off x="2519848" y="3017637"/>
              <a:ext cx="1272373" cy="390525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BBC5748A-2466-1886-3BB3-CC4F742C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65077" y="3084165"/>
              <a:ext cx="305778" cy="305778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BE48C53-D23F-2648-74EB-1647BA07C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72056" y="3084165"/>
              <a:ext cx="305778" cy="305778"/>
            </a:xfrm>
            <a:prstGeom prst="rect">
              <a:avLst/>
            </a:prstGeom>
          </p:spPr>
        </p:pic>
        <p:pic>
          <p:nvPicPr>
            <p:cNvPr id="4100" name="Picture 4" descr="Juniper Networks Logo">
              <a:extLst>
                <a:ext uri="{FF2B5EF4-FFF2-40B4-BE49-F238E27FC236}">
                  <a16:creationId xmlns:a16="http://schemas.microsoft.com/office/drawing/2014/main" id="{F6435F6A-D3C6-FB10-A7AE-5F0667269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7473" y="3134326"/>
              <a:ext cx="752336" cy="205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7142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50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nl-NL" dirty="0"/>
              <a:t>WRITE </a:t>
            </a:r>
            <a:r>
              <a:rPr lang="en-GB" sz="20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0x41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address</a:t>
            </a:r>
            <a:r>
              <a:rPr lang="nl-NL" dirty="0"/>
              <a:t> </a:t>
            </a:r>
            <a:r>
              <a:rPr lang="en-GB" sz="20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0xfffff78000000000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AD6194-03E5-1196-4CC5-3864EA66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4" y="957166"/>
            <a:ext cx="6527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0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51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nl-NL" dirty="0"/>
              <a:t>WRITE </a:t>
            </a:r>
            <a:r>
              <a:rPr lang="en-GB" sz="20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0x41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address</a:t>
            </a:r>
            <a:r>
              <a:rPr lang="nl-NL" dirty="0"/>
              <a:t> </a:t>
            </a:r>
            <a:r>
              <a:rPr lang="en-GB" sz="2000" cap="none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0xfffff78000000000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06B27F-EE26-1F66-25FD-2E4E41AA2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4" y="957166"/>
            <a:ext cx="5462054" cy="3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4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FE498-6CE9-AB52-2CD0-56D2BFD24C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52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4699B-9CB6-EABA-5876-4C9FABF7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" y="614485"/>
            <a:ext cx="7189511" cy="230188"/>
          </a:xfrm>
        </p:spPr>
        <p:txBody>
          <a:bodyPr/>
          <a:lstStyle/>
          <a:p>
            <a:r>
              <a:rPr lang="nl-NL" dirty="0"/>
              <a:t>WRITE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&gt; Privilege </a:t>
            </a:r>
            <a:r>
              <a:rPr lang="nl-NL" dirty="0" err="1"/>
              <a:t>escalation</a:t>
            </a:r>
            <a:endParaRPr lang="en-NL" dirty="0"/>
          </a:p>
        </p:txBody>
      </p:sp>
      <p:pic>
        <p:nvPicPr>
          <p:cNvPr id="4" name="bof">
            <a:hlinkClick r:id="" action="ppaction://media"/>
            <a:extLst>
              <a:ext uri="{FF2B5EF4-FFF2-40B4-BE49-F238E27FC236}">
                <a16:creationId xmlns:a16="http://schemas.microsoft.com/office/drawing/2014/main" id="{9BB43355-432E-23B9-46C6-B7A9729814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387" y="1044926"/>
            <a:ext cx="5402276" cy="3603742"/>
          </a:xfrm>
          <a:prstGeom prst="rect">
            <a:avLst/>
          </a:prstGeom>
        </p:spPr>
      </p:pic>
      <p:pic>
        <p:nvPicPr>
          <p:cNvPr id="5" name="Picture 2" descr="Thumbs Up Nice GIF - Thumbs Up Nice Cool GIFs">
            <a:extLst>
              <a:ext uri="{FF2B5EF4-FFF2-40B4-BE49-F238E27FC236}">
                <a16:creationId xmlns:a16="http://schemas.microsoft.com/office/drawing/2014/main" id="{3088956E-202F-0A0C-9412-3C73EEB83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r="-21042" b="1176"/>
          <a:stretch/>
        </p:blipFill>
        <p:spPr bwMode="auto">
          <a:xfrm>
            <a:off x="4572000" y="484188"/>
            <a:ext cx="6773332" cy="4175125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05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1E73A-B04D-1848-86CE-D17D4E04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766763"/>
            <a:ext cx="7569200" cy="249237"/>
          </a:xfrm>
          <a:prstGeom prst="rect">
            <a:avLst/>
          </a:prstGeom>
        </p:spPr>
        <p:txBody>
          <a:bodyPr/>
          <a:lstStyle/>
          <a:p>
            <a:pPr defTabSz="685434" eaLnBrk="1" fontAlgn="auto" hangingPunct="1">
              <a:spcAft>
                <a:spcPts val="0"/>
              </a:spcAft>
              <a:defRPr/>
            </a:pPr>
            <a:endParaRPr lang="nl-NL" sz="2099">
              <a:ea typeface="Calibri Light" panose="020F030202020403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045377-A4D5-0747-A62A-D39876A07CF1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" b="113"/>
          <a:stretch>
            <a:fillRect/>
          </a:stretch>
        </p:blipFill>
        <p:spPr bwMode="auto">
          <a:xfrm>
            <a:off x="0" y="484188"/>
            <a:ext cx="9144000" cy="4175125"/>
          </a:xfrm>
          <a:extLst>
            <a:ext uri="{91240B29-F687-4f45-9708-019B960494DF}"/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ABE1B-8FED-7544-B3D2-DCF5102144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AB33FE8-183E-F743-8747-29AC1C882201}" type="slidenum">
              <a:rPr lang="nl-NL" altLang="en-US" smtClean="0"/>
              <a:pPr>
                <a:defRPr/>
              </a:pPr>
              <a:t>53</a:t>
            </a:fld>
            <a:endParaRPr lang="nl-NL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85C1D-9D46-5CE5-F8F4-11D32727DCC7}"/>
              </a:ext>
            </a:extLst>
          </p:cNvPr>
          <p:cNvSpPr/>
          <p:nvPr/>
        </p:nvSpPr>
        <p:spPr>
          <a:xfrm>
            <a:off x="0" y="4790135"/>
            <a:ext cx="164989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11937-ECDD-F10C-8580-29CAC4D62857}"/>
              </a:ext>
            </a:extLst>
          </p:cNvPr>
          <p:cNvSpPr txBox="1"/>
          <p:nvPr/>
        </p:nvSpPr>
        <p:spPr>
          <a:xfrm>
            <a:off x="57600" y="4813113"/>
            <a:ext cx="869902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© 2023 Northwave Cyber Security – All rights reserved – </a:t>
            </a:r>
            <a:r>
              <a:rPr lang="en-GB" sz="8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www.northwave-cybersecurity.com</a:t>
            </a:r>
            <a:endParaRPr lang="en-GB" sz="800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05326-BE38-D473-4F85-1289E7214B1C}"/>
              </a:ext>
            </a:extLst>
          </p:cNvPr>
          <p:cNvSpPr txBox="1"/>
          <p:nvPr/>
        </p:nvSpPr>
        <p:spPr>
          <a:xfrm>
            <a:off x="570931" y="3331548"/>
            <a:ext cx="8002137" cy="450056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3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0"/>
              </a:spcAft>
            </a:pPr>
            <a:r>
              <a:rPr lang="en-GB" sz="1600" dirty="0">
                <a:solidFill>
                  <a:schemeClr val="accent3"/>
                </a:solidFill>
                <a:latin typeface="+mj-lt"/>
              </a:rPr>
              <a:t>Detailed blog post: https://</a:t>
            </a:r>
            <a:r>
              <a:rPr lang="en-GB" sz="1600" dirty="0" err="1">
                <a:solidFill>
                  <a:schemeClr val="accent3"/>
                </a:solidFill>
                <a:latin typeface="+mj-lt"/>
              </a:rPr>
              <a:t>northwave-cybersecurity.com</a:t>
            </a:r>
            <a:r>
              <a:rPr lang="en-GB" sz="1600" dirty="0">
                <a:solidFill>
                  <a:schemeClr val="accent3"/>
                </a:solidFill>
                <a:latin typeface="+mj-lt"/>
              </a:rPr>
              <a:t>/</a:t>
            </a:r>
            <a:r>
              <a:rPr lang="en-GB" sz="1600" dirty="0" err="1">
                <a:solidFill>
                  <a:schemeClr val="accent3"/>
                </a:solidFill>
                <a:latin typeface="+mj-lt"/>
              </a:rPr>
              <a:t>ivanti</a:t>
            </a:r>
            <a:r>
              <a:rPr lang="en-GB" sz="1600" dirty="0">
                <a:solidFill>
                  <a:schemeClr val="accent3"/>
                </a:solidFill>
                <a:latin typeface="+mj-lt"/>
              </a:rPr>
              <a:t>-pulse-</a:t>
            </a:r>
            <a:r>
              <a:rPr lang="en-GB" sz="1600" dirty="0" err="1">
                <a:solidFill>
                  <a:schemeClr val="accent3"/>
                </a:solidFill>
                <a:latin typeface="+mj-lt"/>
              </a:rPr>
              <a:t>vpn</a:t>
            </a:r>
            <a:r>
              <a:rPr lang="en-GB" sz="1600" dirty="0">
                <a:solidFill>
                  <a:schemeClr val="accent3"/>
                </a:solidFill>
                <a:latin typeface="+mj-lt"/>
              </a:rPr>
              <a:t>-privilege-escalation</a:t>
            </a:r>
          </a:p>
        </p:txBody>
      </p:sp>
    </p:spTree>
    <p:extLst>
      <p:ext uri="{BB962C8B-B14F-4D97-AF65-F5344CB8AC3E}">
        <p14:creationId xmlns:p14="http://schemas.microsoft.com/office/powerpoint/2010/main" val="94142023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EFB66-90E1-3856-071B-4DD6E47558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2520EC2-4F73-AF4C-9182-5D28AF2BCD70}" type="slidenum">
              <a:rPr lang="nl-NL" altLang="en-US" smtClean="0"/>
              <a:pPr>
                <a:defRPr/>
              </a:pPr>
              <a:t>6</a:t>
            </a:fld>
            <a:endParaRPr lang="nl-NL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6D1D7-CCAB-622B-63DA-ED9C449E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Index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9CB44A3-D832-54E5-56C9-8BE2C084A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93619"/>
              </p:ext>
            </p:extLst>
          </p:nvPr>
        </p:nvGraphicFramePr>
        <p:xfrm>
          <a:off x="541325" y="1081086"/>
          <a:ext cx="5230301" cy="3447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C7CEAF57-D4AE-682F-4C3F-FA48E9454D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48393" y="1412966"/>
            <a:ext cx="363583" cy="36358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09A25EF-3579-86FB-40BB-3A37B1E5DE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98568" y="2078453"/>
            <a:ext cx="406158" cy="4061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F225E7E-52BC-2D43-2814-E60E3000D0A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09225" y="2831444"/>
            <a:ext cx="363583" cy="36358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C75DF5D-7585-A74B-8A77-B00A4CF9C3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13889" y="3794306"/>
            <a:ext cx="406158" cy="40615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259ABBD8-4874-02A3-D89F-8CFB375F43BB}"/>
              </a:ext>
            </a:extLst>
          </p:cNvPr>
          <p:cNvSpPr/>
          <p:nvPr/>
        </p:nvSpPr>
        <p:spPr>
          <a:xfrm>
            <a:off x="4481599" y="501968"/>
            <a:ext cx="4662401" cy="4139563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62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F006-FA52-FAB0-5812-8EDDF221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7</a:t>
            </a:fld>
            <a:endParaRPr lang="nl-NL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7E34A-FA93-9E88-0712-898D617A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r="11315" b="12902"/>
          <a:stretch/>
        </p:blipFill>
        <p:spPr>
          <a:xfrm>
            <a:off x="0" y="1565515"/>
            <a:ext cx="9144000" cy="31038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E9DEF4-E50B-B604-8EA1-615469092E72}"/>
              </a:ext>
            </a:extLst>
          </p:cNvPr>
          <p:cNvSpPr txBox="1"/>
          <p:nvPr/>
        </p:nvSpPr>
        <p:spPr>
          <a:xfrm>
            <a:off x="0" y="482002"/>
            <a:ext cx="9144000" cy="316422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RECAP</a:t>
            </a:r>
            <a:br>
              <a:rPr lang="en-GB" sz="480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GB" sz="1920" b="1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VIRTUAL MEMORY, AND COMMUNICATING WITH DRIVERS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73634D-AD44-7782-1168-CD4D2AEA9B4F}"/>
              </a:ext>
            </a:extLst>
          </p:cNvPr>
          <p:cNvGrpSpPr/>
          <p:nvPr/>
        </p:nvGrpSpPr>
        <p:grpSpPr>
          <a:xfrm>
            <a:off x="4526785" y="3646229"/>
            <a:ext cx="819150" cy="729448"/>
            <a:chOff x="381000" y="3618598"/>
            <a:chExt cx="819150" cy="7294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98BE47-B12D-CCA5-DACE-72EF082A77A7}"/>
                </a:ext>
              </a:extLst>
            </p:cNvPr>
            <p:cNvSpPr/>
            <p:nvPr/>
          </p:nvSpPr>
          <p:spPr>
            <a:xfrm>
              <a:off x="381000" y="3778250"/>
              <a:ext cx="819150" cy="485775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5185DD-4819-1A62-3C99-F1ADADFCFF47}"/>
                </a:ext>
              </a:extLst>
            </p:cNvPr>
            <p:cNvGrpSpPr/>
            <p:nvPr/>
          </p:nvGrpSpPr>
          <p:grpSpPr>
            <a:xfrm>
              <a:off x="425851" y="3618598"/>
              <a:ext cx="729448" cy="729448"/>
              <a:chOff x="-681271" y="3573863"/>
              <a:chExt cx="729448" cy="72944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426E2B-EDC9-314A-6DF1-687A76E6FA98}"/>
                  </a:ext>
                </a:extLst>
              </p:cNvPr>
              <p:cNvSpPr txBox="1"/>
              <p:nvPr/>
            </p:nvSpPr>
            <p:spPr>
              <a:xfrm>
                <a:off x="-657645" y="3770492"/>
                <a:ext cx="492125" cy="263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b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KERNEL</a:t>
                </a:r>
                <a:b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</a:br>
                <a:r>
                  <a:rPr lang="en-GB" sz="1000" b="1" dirty="0">
                    <a:solidFill>
                      <a:schemeClr val="accent3"/>
                    </a:solidFill>
                    <a:latin typeface="+mn-lt"/>
                  </a:rPr>
                  <a:t>DRIVER</a:t>
                </a: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32AB725-0684-8215-EA43-35116D476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81271" y="3573863"/>
                <a:ext cx="729448" cy="7294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2596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578F38-EED0-0809-18CB-69B5A975C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8</a:t>
            </a:fld>
            <a:endParaRPr lang="nl-NL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CCB40-6790-6B1D-0415-914AB901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Virtual memory</a:t>
            </a:r>
            <a:endParaRPr lang="en-NL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F9438B9-328B-534A-ABF9-02BC22464832}"/>
              </a:ext>
            </a:extLst>
          </p:cNvPr>
          <p:cNvSpPr/>
          <p:nvPr/>
        </p:nvSpPr>
        <p:spPr>
          <a:xfrm>
            <a:off x="7959724" y="2352692"/>
            <a:ext cx="360000" cy="355583"/>
          </a:xfrm>
          <a:prstGeom prst="roundRect">
            <a:avLst>
              <a:gd name="adj" fmla="val 7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D93785-25B4-CED5-F298-CAE61966C435}"/>
              </a:ext>
            </a:extLst>
          </p:cNvPr>
          <p:cNvSpPr/>
          <p:nvPr/>
        </p:nvSpPr>
        <p:spPr>
          <a:xfrm>
            <a:off x="684092" y="1398364"/>
            <a:ext cx="2674434" cy="901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128 TB Kernel Space</a:t>
            </a:r>
          </a:p>
          <a:p>
            <a:pPr algn="ctr"/>
            <a:r>
              <a:rPr lang="en-GB" sz="8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ntoskrnl.exe</a:t>
            </a:r>
            <a:r>
              <a:rPr lang="en-GB" sz="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drivers &amp; more…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752DC-D50B-D349-FC44-FF61C2D17A87}"/>
              </a:ext>
            </a:extLst>
          </p:cNvPr>
          <p:cNvSpPr/>
          <p:nvPr/>
        </p:nvSpPr>
        <p:spPr>
          <a:xfrm>
            <a:off x="684092" y="2396103"/>
            <a:ext cx="2674434" cy="210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Unmapped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096E8-492A-433F-3867-C8245AAF3576}"/>
              </a:ext>
            </a:extLst>
          </p:cNvPr>
          <p:cNvSpPr txBox="1"/>
          <p:nvPr/>
        </p:nvSpPr>
        <p:spPr>
          <a:xfrm>
            <a:off x="3358526" y="1399735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0xFFFFFFFF`FFFFFFFF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E79FB6-1730-E27D-17FA-771BAD1A1773}"/>
              </a:ext>
            </a:extLst>
          </p:cNvPr>
          <p:cNvSpPr txBox="1"/>
          <p:nvPr/>
        </p:nvSpPr>
        <p:spPr>
          <a:xfrm>
            <a:off x="3358526" y="2211024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0xFFFF8000`00000000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3427F0-2F57-F71C-DEAC-11F2F5F84CA2}"/>
              </a:ext>
            </a:extLst>
          </p:cNvPr>
          <p:cNvSpPr txBox="1"/>
          <p:nvPr/>
        </p:nvSpPr>
        <p:spPr>
          <a:xfrm>
            <a:off x="3588026" y="3206411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0x00007FFF`FFFFFFFF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CF999D-EC58-7768-9165-116A473D3218}"/>
              </a:ext>
            </a:extLst>
          </p:cNvPr>
          <p:cNvSpPr txBox="1"/>
          <p:nvPr/>
        </p:nvSpPr>
        <p:spPr>
          <a:xfrm>
            <a:off x="3588026" y="4074664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0x00000000`00000000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931126-6E8D-91BA-ADAE-70D49F77A74B}"/>
              </a:ext>
            </a:extLst>
          </p:cNvPr>
          <p:cNvGrpSpPr/>
          <p:nvPr/>
        </p:nvGrpSpPr>
        <p:grpSpPr>
          <a:xfrm>
            <a:off x="684092" y="2707774"/>
            <a:ext cx="2674434" cy="951747"/>
            <a:chOff x="1298644" y="3138565"/>
            <a:chExt cx="2674434" cy="95174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E25CBC-EDCF-BE74-4A0E-C50F50CB8DE0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594C5B-9D98-5FAE-9EE1-E72D753EABA5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3215: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notepad.exe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48C87C-D5D5-6F2E-86F0-A542275EE75C}"/>
              </a:ext>
            </a:extLst>
          </p:cNvPr>
          <p:cNvCxnSpPr>
            <a:cxnSpLocks/>
          </p:cNvCxnSpPr>
          <p:nvPr/>
        </p:nvCxnSpPr>
        <p:spPr>
          <a:xfrm flipV="1">
            <a:off x="607591" y="1039182"/>
            <a:ext cx="0" cy="3501821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EF19E-9ECA-A7FE-1893-C070CD5B7633}"/>
              </a:ext>
            </a:extLst>
          </p:cNvPr>
          <p:cNvSpPr txBox="1"/>
          <p:nvPr/>
        </p:nvSpPr>
        <p:spPr>
          <a:xfrm>
            <a:off x="209385" y="1178905"/>
            <a:ext cx="796412" cy="151880"/>
          </a:xfrm>
          <a:prstGeom prst="rect">
            <a:avLst/>
          </a:prstGeom>
          <a:solidFill>
            <a:schemeClr val="bg1"/>
          </a:solidFill>
          <a:ln>
            <a:solidFill>
              <a:srgbClr val="1DAACD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High addresses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CB7938-BACF-B643-726A-E90AA2711B96}"/>
              </a:ext>
            </a:extLst>
          </p:cNvPr>
          <p:cNvSpPr txBox="1"/>
          <p:nvPr/>
        </p:nvSpPr>
        <p:spPr>
          <a:xfrm>
            <a:off x="209385" y="4246396"/>
            <a:ext cx="796412" cy="151880"/>
          </a:xfrm>
          <a:prstGeom prst="rect">
            <a:avLst/>
          </a:prstGeom>
          <a:solidFill>
            <a:schemeClr val="bg1"/>
          </a:solidFill>
          <a:ln>
            <a:solidFill>
              <a:srgbClr val="1DAACD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Low addresses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B6E195-6626-85DA-38C6-7CE427BAD4C0}"/>
              </a:ext>
            </a:extLst>
          </p:cNvPr>
          <p:cNvGrpSpPr/>
          <p:nvPr/>
        </p:nvGrpSpPr>
        <p:grpSpPr>
          <a:xfrm>
            <a:off x="760592" y="2865107"/>
            <a:ext cx="2674434" cy="951747"/>
            <a:chOff x="1298644" y="3138565"/>
            <a:chExt cx="2674434" cy="95174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E8197E5-3E48-E9C3-21E5-36E1EDC97CF0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82994D-86D9-AF6E-41BF-3438230F4FDA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8571: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winlogon.exe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7A3F38-820E-ACB3-733F-FD36E4EACE2D}"/>
              </a:ext>
            </a:extLst>
          </p:cNvPr>
          <p:cNvGrpSpPr/>
          <p:nvPr/>
        </p:nvGrpSpPr>
        <p:grpSpPr>
          <a:xfrm>
            <a:off x="837092" y="3026178"/>
            <a:ext cx="2674434" cy="951747"/>
            <a:chOff x="1298644" y="3138565"/>
            <a:chExt cx="2674434" cy="95174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FE65AA-44BE-FCAD-1D82-6083F336431D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420D60-8600-8DDC-4E0E-1C7EDB999CE9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4233: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calc.exe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594EE-D24D-EF31-9793-5D7861B05310}"/>
              </a:ext>
            </a:extLst>
          </p:cNvPr>
          <p:cNvGrpSpPr/>
          <p:nvPr/>
        </p:nvGrpSpPr>
        <p:grpSpPr>
          <a:xfrm>
            <a:off x="914868" y="3198765"/>
            <a:ext cx="2674434" cy="951747"/>
            <a:chOff x="1298644" y="3138565"/>
            <a:chExt cx="2674434" cy="9517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CF6C8B7-C732-1BD9-10BC-2D63FE28AAEC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5D23B2-D680-E30D-40D7-5F97A72F8A06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9217: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our_exploit.exe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204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578F38-EED0-0809-18CB-69B5A975C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B49802B-60F2-BA42-9391-83DE0AC4F907}" type="slidenum">
              <a:rPr lang="nl-NL" altLang="en-US" smtClean="0"/>
              <a:pPr>
                <a:defRPr/>
              </a:pPr>
              <a:t>9</a:t>
            </a:fld>
            <a:endParaRPr lang="nl-NL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CCB40-6790-6B1D-0415-914AB901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mode process </a:t>
            </a:r>
            <a:r>
              <a:rPr lang="en-GB" b="1" i="1" dirty="0"/>
              <a:t>cannot</a:t>
            </a:r>
            <a:r>
              <a:rPr lang="en-GB" dirty="0"/>
              <a:t> access kernel address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F9438B9-328B-534A-ABF9-02BC22464832}"/>
              </a:ext>
            </a:extLst>
          </p:cNvPr>
          <p:cNvSpPr/>
          <p:nvPr/>
        </p:nvSpPr>
        <p:spPr>
          <a:xfrm>
            <a:off x="7959724" y="2352692"/>
            <a:ext cx="360000" cy="355583"/>
          </a:xfrm>
          <a:prstGeom prst="roundRect">
            <a:avLst>
              <a:gd name="adj" fmla="val 7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D93785-25B4-CED5-F298-CAE61966C435}"/>
              </a:ext>
            </a:extLst>
          </p:cNvPr>
          <p:cNvSpPr/>
          <p:nvPr/>
        </p:nvSpPr>
        <p:spPr>
          <a:xfrm>
            <a:off x="684092" y="1398364"/>
            <a:ext cx="2674434" cy="901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128 TB Kernel Space</a:t>
            </a:r>
          </a:p>
          <a:p>
            <a:pPr algn="ctr"/>
            <a:r>
              <a:rPr lang="en-GB" sz="8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ntoskrnl.exe</a:t>
            </a:r>
            <a:r>
              <a:rPr lang="en-GB" sz="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drivers &amp; more…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752DC-D50B-D349-FC44-FF61C2D17A87}"/>
              </a:ext>
            </a:extLst>
          </p:cNvPr>
          <p:cNvSpPr/>
          <p:nvPr/>
        </p:nvSpPr>
        <p:spPr>
          <a:xfrm>
            <a:off x="684092" y="2396103"/>
            <a:ext cx="2674434" cy="210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Unmapped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096E8-492A-433F-3867-C8245AAF3576}"/>
              </a:ext>
            </a:extLst>
          </p:cNvPr>
          <p:cNvSpPr txBox="1"/>
          <p:nvPr/>
        </p:nvSpPr>
        <p:spPr>
          <a:xfrm>
            <a:off x="3358526" y="1399735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0xFFFFFFFF`FFFFFFFF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E79FB6-1730-E27D-17FA-771BAD1A1773}"/>
              </a:ext>
            </a:extLst>
          </p:cNvPr>
          <p:cNvSpPr txBox="1"/>
          <p:nvPr/>
        </p:nvSpPr>
        <p:spPr>
          <a:xfrm>
            <a:off x="3358526" y="2211024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0xFFFF8000`00000000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3427F0-2F57-F71C-DEAC-11F2F5F84CA2}"/>
              </a:ext>
            </a:extLst>
          </p:cNvPr>
          <p:cNvSpPr txBox="1"/>
          <p:nvPr/>
        </p:nvSpPr>
        <p:spPr>
          <a:xfrm>
            <a:off x="3588026" y="3206411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0x00007FFF`FFFFFFFF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CF999D-EC58-7768-9165-116A473D3218}"/>
              </a:ext>
            </a:extLst>
          </p:cNvPr>
          <p:cNvSpPr txBox="1"/>
          <p:nvPr/>
        </p:nvSpPr>
        <p:spPr>
          <a:xfrm>
            <a:off x="3588026" y="4074664"/>
            <a:ext cx="1294372" cy="979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0x00000000`00000000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931126-6E8D-91BA-ADAE-70D49F77A74B}"/>
              </a:ext>
            </a:extLst>
          </p:cNvPr>
          <p:cNvGrpSpPr/>
          <p:nvPr/>
        </p:nvGrpSpPr>
        <p:grpSpPr>
          <a:xfrm>
            <a:off x="684092" y="2707774"/>
            <a:ext cx="2674434" cy="951747"/>
            <a:chOff x="1298644" y="3138565"/>
            <a:chExt cx="2674434" cy="95174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E25CBC-EDCF-BE74-4A0E-C50F50CB8DE0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594C5B-9D98-5FAE-9EE1-E72D753EABA5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3215: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notepad.exe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48C87C-D5D5-6F2E-86F0-A542275EE75C}"/>
              </a:ext>
            </a:extLst>
          </p:cNvPr>
          <p:cNvCxnSpPr>
            <a:cxnSpLocks/>
          </p:cNvCxnSpPr>
          <p:nvPr/>
        </p:nvCxnSpPr>
        <p:spPr>
          <a:xfrm flipV="1">
            <a:off x="607591" y="1039182"/>
            <a:ext cx="0" cy="3501821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EF19E-9ECA-A7FE-1893-C070CD5B7633}"/>
              </a:ext>
            </a:extLst>
          </p:cNvPr>
          <p:cNvSpPr txBox="1"/>
          <p:nvPr/>
        </p:nvSpPr>
        <p:spPr>
          <a:xfrm>
            <a:off x="209385" y="1178905"/>
            <a:ext cx="796412" cy="151880"/>
          </a:xfrm>
          <a:prstGeom prst="rect">
            <a:avLst/>
          </a:prstGeom>
          <a:solidFill>
            <a:schemeClr val="bg1"/>
          </a:solidFill>
          <a:ln>
            <a:solidFill>
              <a:srgbClr val="1DAACD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High addresses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CB7938-BACF-B643-726A-E90AA2711B96}"/>
              </a:ext>
            </a:extLst>
          </p:cNvPr>
          <p:cNvSpPr txBox="1"/>
          <p:nvPr/>
        </p:nvSpPr>
        <p:spPr>
          <a:xfrm>
            <a:off x="209385" y="4246396"/>
            <a:ext cx="796412" cy="151880"/>
          </a:xfrm>
          <a:prstGeom prst="rect">
            <a:avLst/>
          </a:prstGeom>
          <a:solidFill>
            <a:schemeClr val="bg1"/>
          </a:solidFill>
          <a:ln>
            <a:solidFill>
              <a:srgbClr val="1DAACD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Low addresses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B6E195-6626-85DA-38C6-7CE427BAD4C0}"/>
              </a:ext>
            </a:extLst>
          </p:cNvPr>
          <p:cNvGrpSpPr/>
          <p:nvPr/>
        </p:nvGrpSpPr>
        <p:grpSpPr>
          <a:xfrm>
            <a:off x="760592" y="2865107"/>
            <a:ext cx="2674434" cy="951747"/>
            <a:chOff x="1298644" y="3138565"/>
            <a:chExt cx="2674434" cy="95174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E8197E5-3E48-E9C3-21E5-36E1EDC97CF0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82994D-86D9-AF6E-41BF-3438230F4FDA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8571: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winlogon.exe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7A3F38-820E-ACB3-733F-FD36E4EACE2D}"/>
              </a:ext>
            </a:extLst>
          </p:cNvPr>
          <p:cNvGrpSpPr/>
          <p:nvPr/>
        </p:nvGrpSpPr>
        <p:grpSpPr>
          <a:xfrm>
            <a:off x="837092" y="3026178"/>
            <a:ext cx="2674434" cy="951747"/>
            <a:chOff x="1298644" y="3138565"/>
            <a:chExt cx="2674434" cy="95174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FE65AA-44BE-FCAD-1D82-6083F336431D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420D60-8600-8DDC-4E0E-1C7EDB999CE9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4233: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calc.exe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594EE-D24D-EF31-9793-5D7861B05310}"/>
              </a:ext>
            </a:extLst>
          </p:cNvPr>
          <p:cNvGrpSpPr/>
          <p:nvPr/>
        </p:nvGrpSpPr>
        <p:grpSpPr>
          <a:xfrm>
            <a:off x="914868" y="3198765"/>
            <a:ext cx="2674434" cy="951747"/>
            <a:chOff x="1298644" y="3138565"/>
            <a:chExt cx="2674434" cy="9517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CF6C8B7-C732-1BD9-10BC-2D63FE28AAEC}"/>
                </a:ext>
              </a:extLst>
            </p:cNvPr>
            <p:cNvSpPr/>
            <p:nvPr/>
          </p:nvSpPr>
          <p:spPr>
            <a:xfrm>
              <a:off x="1298644" y="3138565"/>
              <a:ext cx="2674434" cy="951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 TB User Process Space</a:t>
              </a:r>
              <a:br>
                <a:rPr lang="en-GB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 process)</a:t>
              </a:r>
              <a:endPara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5D23B2-D680-E30D-40D7-5F97A72F8A06}"/>
                </a:ext>
              </a:extLst>
            </p:cNvPr>
            <p:cNvSpPr txBox="1"/>
            <p:nvPr/>
          </p:nvSpPr>
          <p:spPr>
            <a:xfrm>
              <a:off x="1323974" y="3163965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9217: </a:t>
              </a:r>
              <a:r>
                <a:rPr lang="en-GB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our_exploit.exe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61CB18-1AB8-32D8-8C9E-2742B39667A0}"/>
              </a:ext>
            </a:extLst>
          </p:cNvPr>
          <p:cNvGrpSpPr/>
          <p:nvPr/>
        </p:nvGrpSpPr>
        <p:grpSpPr>
          <a:xfrm>
            <a:off x="3096538" y="3431910"/>
            <a:ext cx="2950923" cy="519179"/>
            <a:chOff x="5743144" y="2501403"/>
            <a:chExt cx="2950923" cy="5191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CBB780-42C0-4A68-47AD-C08DB59B94D8}"/>
                </a:ext>
              </a:extLst>
            </p:cNvPr>
            <p:cNvSpPr/>
            <p:nvPr/>
          </p:nvSpPr>
          <p:spPr>
            <a:xfrm>
              <a:off x="5743144" y="2501403"/>
              <a:ext cx="2950923" cy="519179"/>
            </a:xfrm>
            <a:prstGeom prst="rect">
              <a:avLst/>
            </a:prstGeom>
            <a:solidFill>
              <a:srgbClr val="FF939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8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uintptr_t</a:t>
              </a:r>
              <a:r>
                <a:rPr lang="en-GB" sz="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GB" sz="8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kernel_addr</a:t>
              </a:r>
              <a:r>
                <a:rPr lang="en-GB" sz="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0xFFFFFF21`8A28B000;</a:t>
              </a:r>
            </a:p>
            <a:p>
              <a:r>
                <a:rPr lang="en-GB" sz="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uint8_t value = * (uint8_t*) </a:t>
              </a:r>
              <a:r>
                <a:rPr lang="en-GB" sz="8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kernel_addr</a:t>
              </a:r>
              <a:r>
                <a:rPr lang="en-GB" sz="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35E0E1-1FD5-7E89-8EE4-9DF464940E79}"/>
                </a:ext>
              </a:extLst>
            </p:cNvPr>
            <p:cNvSpPr txBox="1"/>
            <p:nvPr/>
          </p:nvSpPr>
          <p:spPr>
            <a:xfrm>
              <a:off x="5839348" y="2612419"/>
              <a:ext cx="2625726" cy="97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800" dirty="0">
                  <a:solidFill>
                    <a:srgbClr val="C00000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PID 9217: </a:t>
              </a:r>
              <a:r>
                <a:rPr lang="en-GB" sz="800" dirty="0" err="1">
                  <a:solidFill>
                    <a:srgbClr val="C00000"/>
                  </a:solidFill>
                  <a:latin typeface="Calibri" panose="020F0502020204030204" pitchFamily="34" charset="0"/>
                  <a:ea typeface="Menlo" panose="020B0609030804020204" pitchFamily="49" charset="0"/>
                  <a:cs typeface="Calibri" panose="020F0502020204030204" pitchFamily="34" charset="0"/>
                </a:rPr>
                <a:t>our_exploit.exe</a:t>
              </a:r>
              <a:endParaRPr lang="en-GB" sz="800" dirty="0">
                <a:solidFill>
                  <a:srgbClr val="C0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B1660FA-B849-3F72-2A64-2F03B512EDE0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H="1" flipV="1">
            <a:off x="3358526" y="1849292"/>
            <a:ext cx="2688935" cy="1842208"/>
          </a:xfrm>
          <a:prstGeom prst="bentConnector3">
            <a:avLst>
              <a:gd name="adj1" fmla="val -8502"/>
            </a:avLst>
          </a:prstGeom>
          <a:ln w="25400">
            <a:solidFill>
              <a:srgbClr val="C0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438E2F55-D351-94C1-08D4-38C2457D5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9449" y="2530789"/>
            <a:ext cx="427593" cy="42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220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46f79677e352be7196b938cb6da95b7a345ad"/>
</p:tagLst>
</file>

<file path=ppt/theme/theme1.xml><?xml version="1.0" encoding="utf-8"?>
<a:theme xmlns:a="http://schemas.openxmlformats.org/drawingml/2006/main" name="Kantoorthema">
  <a:themeElements>
    <a:clrScheme name="Aangepast 70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CAE9EA"/>
      </a:accent1>
      <a:accent2>
        <a:srgbClr val="00AACD"/>
      </a:accent2>
      <a:accent3>
        <a:srgbClr val="015071"/>
      </a:accent3>
      <a:accent4>
        <a:srgbClr val="415A69"/>
      </a:accent4>
      <a:accent5>
        <a:srgbClr val="131316"/>
      </a:accent5>
      <a:accent6>
        <a:srgbClr val="B95635"/>
      </a:accent6>
      <a:hlink>
        <a:srgbClr val="015071"/>
      </a:hlink>
      <a:folHlink>
        <a:srgbClr val="00AACD"/>
      </a:folHlink>
    </a:clrScheme>
    <a:fontScheme name="Aangepast 2">
      <a:majorFont>
        <a:latin typeface="Monda"/>
        <a:ea typeface=""/>
        <a:cs typeface=""/>
      </a:majorFont>
      <a:minorFont>
        <a:latin typeface="Conduit ITC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noAutofit/>
      </a:bodyPr>
      <a:lstStyle>
        <a:defPPr algn="r">
          <a:lnSpc>
            <a:spcPct val="80000"/>
          </a:lnSpc>
          <a:spcBef>
            <a:spcPts val="600"/>
          </a:spcBef>
          <a:spcAft>
            <a:spcPts val="600"/>
          </a:spcAft>
          <a:defRPr dirty="0" smtClean="0">
            <a:solidFill>
              <a:schemeClr val="accent2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W_PPT_Template_2019_V1.0 Update" id="{BF367FA5-CF6D-8A4D-B396-441BD1817205}" vid="{09D181ED-0298-EE4E-A154-6FCB99917387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8790</TotalTime>
  <Words>4672</Words>
  <Application>Microsoft Macintosh PowerPoint</Application>
  <PresentationFormat>On-screen Show (16:9)</PresentationFormat>
  <Paragraphs>538</Paragraphs>
  <Slides>53</Slides>
  <Notes>52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Arial Black</vt:lpstr>
      <vt:lpstr>Calibri</vt:lpstr>
      <vt:lpstr>Calibri Light</vt:lpstr>
      <vt:lpstr>Conduit ITC</vt:lpstr>
      <vt:lpstr>DIN Next LT Arabic</vt:lpstr>
      <vt:lpstr>Kalinga</vt:lpstr>
      <vt:lpstr>Menlo</vt:lpstr>
      <vt:lpstr>Monda</vt:lpstr>
      <vt:lpstr>Wingdings</vt:lpstr>
      <vt:lpstr>Wingdings,Sans-Serif</vt:lpstr>
      <vt:lpstr>Kantoorthema</vt:lpstr>
      <vt:lpstr>PowerPoint Presentation</vt:lpstr>
      <vt:lpstr>About Tijme (ME)</vt:lpstr>
      <vt:lpstr>About Alex oudenaarden</vt:lpstr>
      <vt:lpstr>We perform kernel driver research for:</vt:lpstr>
      <vt:lpstr>How we encountered this specific driver</vt:lpstr>
      <vt:lpstr>Index</vt:lpstr>
      <vt:lpstr>PowerPoint Presentation</vt:lpstr>
      <vt:lpstr>Virtual memory</vt:lpstr>
      <vt:lpstr>User mode process cannot access kernel address</vt:lpstr>
      <vt:lpstr>Kernel cannot access user mode address (by default/dereferencing)</vt:lpstr>
      <vt:lpstr>Communicating with a kernel driver</vt:lpstr>
      <vt:lpstr>Communicating with a kernel driver</vt:lpstr>
      <vt:lpstr>PowerPoint Presentation</vt:lpstr>
      <vt:lpstr>Identifying low-hanging fruit</vt:lpstr>
      <vt:lpstr>PowerPoint Presentation</vt:lpstr>
      <vt:lpstr>Code flow for IOCTL 0x80002018</vt:lpstr>
      <vt:lpstr>Code flow for IOCTL 0x80002018</vt:lpstr>
      <vt:lpstr>Code flow for IOCTL 0x80002018</vt:lpstr>
      <vt:lpstr>PowerPoint Presentation</vt:lpstr>
      <vt:lpstr>Code flow for IOCTL 0x80002018</vt:lpstr>
      <vt:lpstr>Code flow for IOCTL 0x80002018</vt:lpstr>
      <vt:lpstr>A closer look at IoCsqRemoveIrp</vt:lpstr>
      <vt:lpstr>How IoCsqRemoveIrp Should be called</vt:lpstr>
      <vt:lpstr>How IoCsqRemoveIrp Should be called</vt:lpstr>
      <vt:lpstr>How IoCsqRemoveIrp Should be called</vt:lpstr>
      <vt:lpstr>How ivanti calls IoCsqRemoveIrp</vt:lpstr>
      <vt:lpstr>Calling HalMakeBeep From the kernel</vt:lpstr>
      <vt:lpstr>PowerPoint Presentation</vt:lpstr>
      <vt:lpstr>PowerPoint Presentation</vt:lpstr>
      <vt:lpstr>PowerPoint Presentation</vt:lpstr>
      <vt:lpstr>Code flow for IOCTL 0x80002018</vt:lpstr>
      <vt:lpstr>There are many constraints, here are some:</vt:lpstr>
      <vt:lpstr>What does IoCsqRemoveIrp actually do?</vt:lpstr>
      <vt:lpstr>PowerPoint Presentation</vt:lpstr>
      <vt:lpstr>Bypassing ExFreePoolWithTag</vt:lpstr>
      <vt:lpstr>Bypassing ExFreePoolWithTag</vt:lpstr>
      <vt:lpstr>Bypassing ExFreePoolWithTag</vt:lpstr>
      <vt:lpstr>Limited arguments under control</vt:lpstr>
      <vt:lpstr>Limited arguments under control</vt:lpstr>
      <vt:lpstr>Limited arguments under control</vt:lpstr>
      <vt:lpstr>Limited arguments under control</vt:lpstr>
      <vt:lpstr>Limited arguments under control</vt:lpstr>
      <vt:lpstr>HalMakeBeep VS KeTestSpinLock</vt:lpstr>
      <vt:lpstr>One more thing: write_char_0 is not an exported function</vt:lpstr>
      <vt:lpstr>PowerPoint Presentation</vt:lpstr>
      <vt:lpstr>PowerPoint Presentation</vt:lpstr>
      <vt:lpstr>Ivanti presents… PulseLauncher.exe</vt:lpstr>
      <vt:lpstr>PowerPoint Presentation</vt:lpstr>
      <vt:lpstr>WRITE 0x41 to address 0xfffff78000000000</vt:lpstr>
      <vt:lpstr>WRITE 0x41 to address 0xfffff78000000000</vt:lpstr>
      <vt:lpstr>WRITE 0x41 to address 0xfffff78000000000</vt:lpstr>
      <vt:lpstr>WRITE what where &gt; Privilege escalation</vt:lpstr>
      <vt:lpstr>PowerPoint Presentation</vt:lpstr>
    </vt:vector>
  </TitlesOfParts>
  <Manager/>
  <Company>Northwave Security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your first malicious kernel driver</dc:title>
  <dc:subject/>
  <dc:creator>Tijme Gommers</dc:creator>
  <cp:keywords/>
  <dc:description/>
  <cp:lastModifiedBy>Tijme Gommers</cp:lastModifiedBy>
  <cp:revision>126</cp:revision>
  <cp:lastPrinted>2023-10-31T18:32:04Z</cp:lastPrinted>
  <dcterms:created xsi:type="dcterms:W3CDTF">2019-07-30T11:14:19Z</dcterms:created>
  <dcterms:modified xsi:type="dcterms:W3CDTF">2023-12-13T09:24:22Z</dcterms:modified>
  <cp:category/>
</cp:coreProperties>
</file>